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image-e6c2ef23dfc877b99020bfa65fb19dc9-luna-romatica.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533400" y="4038600"/>
            <a:ext cx="2209800" cy="646331"/>
          </a:xfrm>
          <a:prstGeom prst="rect">
            <a:avLst/>
          </a:prstGeom>
          <a:noFill/>
        </p:spPr>
        <p:txBody>
          <a:bodyPr wrap="square" rtlCol="0">
            <a:spAutoFit/>
          </a:bodyPr>
          <a:lstStyle/>
          <a:p>
            <a:r>
              <a:rPr lang="en-US" b="1" i="1" dirty="0" err="1" smtClean="0">
                <a:solidFill>
                  <a:srgbClr val="FFFF00"/>
                </a:solidFill>
              </a:rPr>
              <a:t>Motivul</a:t>
            </a:r>
            <a:r>
              <a:rPr lang="en-US" b="1" i="1" dirty="0" smtClean="0">
                <a:solidFill>
                  <a:srgbClr val="FFFF00"/>
                </a:solidFill>
              </a:rPr>
              <a:t> </a:t>
            </a:r>
            <a:r>
              <a:rPr lang="en-US" b="1" i="1" dirty="0" err="1" smtClean="0">
                <a:solidFill>
                  <a:srgbClr val="FFFF00"/>
                </a:solidFill>
              </a:rPr>
              <a:t>Lunii</a:t>
            </a:r>
            <a:r>
              <a:rPr lang="en-US" b="1" i="1" dirty="0" smtClean="0">
                <a:solidFill>
                  <a:srgbClr val="FFFF00"/>
                </a:solidFill>
              </a:rPr>
              <a:t> in </a:t>
            </a:r>
            <a:r>
              <a:rPr lang="en-US" b="1" i="1" dirty="0" err="1" smtClean="0">
                <a:solidFill>
                  <a:srgbClr val="FFFF00"/>
                </a:solidFill>
              </a:rPr>
              <a:t>literatura</a:t>
            </a:r>
            <a:endParaRPr lang="en-US" b="1" i="1" dirty="0">
              <a:solidFill>
                <a:srgbClr val="FFFF00"/>
              </a:solidFill>
            </a:endParaRPr>
          </a:p>
        </p:txBody>
      </p:sp>
      <p:sp>
        <p:nvSpPr>
          <p:cNvPr id="6" name="TextBox 5"/>
          <p:cNvSpPr txBox="1"/>
          <p:nvPr/>
        </p:nvSpPr>
        <p:spPr>
          <a:xfrm>
            <a:off x="7239000" y="5257800"/>
            <a:ext cx="1905000" cy="923330"/>
          </a:xfrm>
          <a:prstGeom prst="rect">
            <a:avLst/>
          </a:prstGeom>
          <a:noFill/>
        </p:spPr>
        <p:txBody>
          <a:bodyPr wrap="square" rtlCol="0">
            <a:spAutoFit/>
          </a:bodyPr>
          <a:lstStyle/>
          <a:p>
            <a:r>
              <a:rPr lang="en-US" b="1" i="1" dirty="0" err="1" smtClean="0">
                <a:solidFill>
                  <a:srgbClr val="FFFF00"/>
                </a:solidFill>
                <a:latin typeface="Baskerville Old Face" pitchFamily="18" charset="0"/>
              </a:rPr>
              <a:t>Zaharia</a:t>
            </a:r>
            <a:r>
              <a:rPr lang="en-US" b="1" i="1" dirty="0" smtClean="0">
                <a:solidFill>
                  <a:srgbClr val="FFFF00"/>
                </a:solidFill>
                <a:latin typeface="Baskerville Old Face" pitchFamily="18" charset="0"/>
              </a:rPr>
              <a:t> Dan</a:t>
            </a:r>
          </a:p>
          <a:p>
            <a:r>
              <a:rPr lang="en-US" b="1" i="1" dirty="0" err="1" smtClean="0">
                <a:solidFill>
                  <a:srgbClr val="FFFF00"/>
                </a:solidFill>
                <a:latin typeface="Baskerville Old Face" pitchFamily="18" charset="0"/>
              </a:rPr>
              <a:t>Cls</a:t>
            </a:r>
            <a:r>
              <a:rPr lang="en-US" b="1" i="1" dirty="0" smtClean="0">
                <a:solidFill>
                  <a:srgbClr val="FFFF00"/>
                </a:solidFill>
                <a:latin typeface="Baskerville Old Face" pitchFamily="18" charset="0"/>
              </a:rPr>
              <a:t>  XI –D</a:t>
            </a:r>
          </a:p>
          <a:p>
            <a:r>
              <a:rPr lang="en-US" b="1" i="1" dirty="0" smtClean="0">
                <a:solidFill>
                  <a:srgbClr val="FFFF00"/>
                </a:solidFill>
                <a:latin typeface="Baskerville Old Face" pitchFamily="18" charset="0"/>
              </a:rPr>
              <a:t>Prof: </a:t>
            </a:r>
            <a:r>
              <a:rPr lang="en-US" b="1" i="1" dirty="0" err="1" smtClean="0">
                <a:solidFill>
                  <a:srgbClr val="FFFF00"/>
                </a:solidFill>
                <a:latin typeface="Baskerville Old Face" pitchFamily="18" charset="0"/>
              </a:rPr>
              <a:t>Chis</a:t>
            </a:r>
            <a:r>
              <a:rPr lang="en-US" b="1" i="1" dirty="0" smtClean="0">
                <a:solidFill>
                  <a:srgbClr val="FFFF00"/>
                </a:solidFill>
                <a:latin typeface="Baskerville Old Face" pitchFamily="18" charset="0"/>
              </a:rPr>
              <a:t> </a:t>
            </a:r>
            <a:r>
              <a:rPr lang="en-US" b="1" i="1" dirty="0" err="1" smtClean="0">
                <a:solidFill>
                  <a:srgbClr val="FFFF00"/>
                </a:solidFill>
                <a:latin typeface="Baskerville Old Face" pitchFamily="18" charset="0"/>
              </a:rPr>
              <a:t>Liviu</a:t>
            </a:r>
            <a:endParaRPr lang="en-US" b="1" i="1" dirty="0">
              <a:solidFill>
                <a:srgbClr val="FFFF00"/>
              </a:solidFill>
              <a:latin typeface="Baskerville Old Fac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96124-Luna%204.jpg"/>
          <p:cNvPicPr>
            <a:picLocks noGrp="1" noChangeAspect="1"/>
          </p:cNvPicPr>
          <p:nvPr>
            <p:ph idx="1"/>
          </p:nvPr>
        </p:nvPicPr>
        <p:blipFill>
          <a:blip r:embed="rId2" cstate="print"/>
          <a:stretch>
            <a:fillRect/>
          </a:stretch>
        </p:blipFill>
        <p:spPr>
          <a:xfrm>
            <a:off x="1" y="0"/>
            <a:ext cx="9144000" cy="6858000"/>
          </a:xfrm>
        </p:spPr>
      </p:pic>
      <p:sp>
        <p:nvSpPr>
          <p:cNvPr id="5" name="TextBox 4"/>
          <p:cNvSpPr txBox="1"/>
          <p:nvPr/>
        </p:nvSpPr>
        <p:spPr>
          <a:xfrm>
            <a:off x="609600" y="457200"/>
            <a:ext cx="3733800" cy="5133713"/>
          </a:xfrm>
          <a:prstGeom prst="rect">
            <a:avLst/>
          </a:prstGeom>
          <a:noFill/>
        </p:spPr>
        <p:txBody>
          <a:bodyPr wrap="square" rtlCol="0">
            <a:spAutoFit/>
          </a:bodyPr>
          <a:lstStyle/>
          <a:p>
            <a:pPr algn="ctr">
              <a:spcBef>
                <a:spcPct val="20000"/>
              </a:spcBef>
            </a:pPr>
            <a:r>
              <a:rPr lang="ro-RO" dirty="0" smtClean="0">
                <a:solidFill>
                  <a:schemeClr val="bg1"/>
                </a:solidFill>
                <a:latin typeface="Times New Roman" pitchFamily="18" charset="0"/>
              </a:rPr>
              <a:t>Astrul nocturn este „un instrument de măsură universal” al timpului, ritmând viaţa şi moartea deopotrivă, de aceea, nu este deloc neobisnuit că luna a fost, simultan, privită ca simbol al fertilitătii şi ca simbol al morţii.</a:t>
            </a:r>
          </a:p>
          <a:p>
            <a:pPr algn="ctr">
              <a:spcBef>
                <a:spcPct val="20000"/>
              </a:spcBef>
            </a:pPr>
            <a:endParaRPr lang="ro-RO" dirty="0" smtClean="0">
              <a:solidFill>
                <a:schemeClr val="bg1"/>
              </a:solidFill>
              <a:latin typeface="Times New Roman" pitchFamily="18" charset="0"/>
            </a:endParaRPr>
          </a:p>
          <a:p>
            <a:r>
              <a:rPr lang="ro-RO" dirty="0" smtClean="0">
                <a:solidFill>
                  <a:schemeClr val="bg1"/>
                </a:solidFill>
                <a:latin typeface="Times New Roman" pitchFamily="18" charset="0"/>
              </a:rPr>
              <a:t>                 Luna este un simbol plurivalent, care apare cuprecădere în </a:t>
            </a:r>
          </a:p>
          <a:p>
            <a:r>
              <a:rPr lang="ro-RO" dirty="0" smtClean="0">
                <a:solidFill>
                  <a:schemeClr val="bg1"/>
                </a:solidFill>
                <a:latin typeface="Times New Roman" pitchFamily="18" charset="0"/>
              </a:rPr>
              <a:t>                                  poezia romantică. Astfel, ea intră în scenariul  nocturn</a:t>
            </a:r>
          </a:p>
          <a:p>
            <a:r>
              <a:rPr lang="ro-RO" dirty="0" smtClean="0">
                <a:solidFill>
                  <a:schemeClr val="bg1"/>
                </a:solidFill>
                <a:latin typeface="Times New Roman" pitchFamily="18" charset="0"/>
              </a:rPr>
              <a:t>                                  al  poemului romantic nu numai ca element </a:t>
            </a:r>
          </a:p>
          <a:p>
            <a:r>
              <a:rPr lang="ro-RO" dirty="0" smtClean="0">
                <a:solidFill>
                  <a:schemeClr val="bg1"/>
                </a:solidFill>
                <a:latin typeface="Times New Roman" pitchFamily="18" charset="0"/>
              </a:rPr>
              <a:t>                                  obligatoriu, ci şi ca topos literar de mare prestigiu,</a:t>
            </a:r>
          </a:p>
          <a:p>
            <a:r>
              <a:rPr lang="ro-RO" dirty="0" smtClean="0">
                <a:solidFill>
                  <a:schemeClr val="bg1"/>
                </a:solidFill>
                <a:latin typeface="Times New Roman" pitchFamily="18" charset="0"/>
              </a:rPr>
              <a:t>                                  indicând  prezenţa imaginarului </a:t>
            </a:r>
            <a:r>
              <a:rPr lang="ro-RO" dirty="0" smtClean="0">
                <a:solidFill>
                  <a:schemeClr val="bg1"/>
                </a:solidFill>
                <a:latin typeface="Times New Roman" pitchFamily="18" charset="0"/>
              </a:rPr>
              <a:t>poetic</a:t>
            </a:r>
            <a:r>
              <a:rPr lang="en-US" dirty="0" smtClean="0">
                <a:solidFill>
                  <a:schemeClr val="bg1"/>
                </a:solidFill>
                <a:latin typeface="Times New Roman" pitchFamily="18" charset="0"/>
              </a:rPr>
              <a:t>.</a:t>
            </a:r>
            <a:endParaRPr lang="ro-RO" dirty="0">
              <a:solidFill>
                <a:schemeClr val="bg1"/>
              </a:solidFill>
              <a:latin typeface="Times New Roman" pitchFamily="18" charset="0"/>
            </a:endParaRPr>
          </a:p>
        </p:txBody>
      </p:sp>
      <p:sp>
        <p:nvSpPr>
          <p:cNvPr id="6" name="TextBox 5"/>
          <p:cNvSpPr txBox="1"/>
          <p:nvPr/>
        </p:nvSpPr>
        <p:spPr>
          <a:xfrm>
            <a:off x="4572000" y="76201"/>
            <a:ext cx="4343400" cy="5262979"/>
          </a:xfrm>
          <a:prstGeom prst="rect">
            <a:avLst/>
          </a:prstGeom>
          <a:noFill/>
        </p:spPr>
        <p:txBody>
          <a:bodyPr wrap="square" rtlCol="0">
            <a:spAutoFit/>
          </a:bodyPr>
          <a:lstStyle/>
          <a:p>
            <a:r>
              <a:rPr lang="en-US" sz="1600" dirty="0" err="1" smtClean="0">
                <a:solidFill>
                  <a:srgbClr val="FFFF00"/>
                </a:solidFill>
              </a:rPr>
              <a:t>Natura</a:t>
            </a:r>
            <a:r>
              <a:rPr lang="en-US" sz="1600" dirty="0" smtClean="0">
                <a:solidFill>
                  <a:srgbClr val="FFFF00"/>
                </a:solidFill>
              </a:rPr>
              <a:t> </a:t>
            </a:r>
            <a:r>
              <a:rPr lang="en-US" sz="1600" dirty="0" err="1" smtClean="0">
                <a:solidFill>
                  <a:srgbClr val="FFFF00"/>
                </a:solidFill>
              </a:rPr>
              <a:t>si</a:t>
            </a:r>
            <a:r>
              <a:rPr lang="en-US" sz="1600" dirty="0" smtClean="0">
                <a:solidFill>
                  <a:srgbClr val="FFFF00"/>
                </a:solidFill>
              </a:rPr>
              <a:t> </a:t>
            </a:r>
            <a:r>
              <a:rPr lang="en-US" sz="1600" dirty="0" err="1" smtClean="0">
                <a:solidFill>
                  <a:srgbClr val="FFFF00"/>
                </a:solidFill>
              </a:rPr>
              <a:t>iubirea</a:t>
            </a:r>
            <a:r>
              <a:rPr lang="en-US" sz="1600" dirty="0" smtClean="0">
                <a:solidFill>
                  <a:srgbClr val="FFFF00"/>
                </a:solidFill>
              </a:rPr>
              <a:t> </a:t>
            </a:r>
            <a:r>
              <a:rPr lang="en-US" sz="1600" dirty="0" err="1" smtClean="0">
                <a:solidFill>
                  <a:srgbClr val="FFFF00"/>
                </a:solidFill>
              </a:rPr>
              <a:t>sunt</a:t>
            </a:r>
            <a:r>
              <a:rPr lang="en-US" sz="1600" dirty="0" smtClean="0">
                <a:solidFill>
                  <a:srgbClr val="FFFF00"/>
                </a:solidFill>
              </a:rPr>
              <a:t> </a:t>
            </a:r>
            <a:r>
              <a:rPr lang="en-US" sz="1600" dirty="0" err="1" smtClean="0">
                <a:solidFill>
                  <a:srgbClr val="FFFF00"/>
                </a:solidFill>
              </a:rPr>
              <a:t>temele</a:t>
            </a:r>
            <a:r>
              <a:rPr lang="en-US" sz="1600" dirty="0" smtClean="0">
                <a:solidFill>
                  <a:srgbClr val="FFFF00"/>
                </a:solidFill>
              </a:rPr>
              <a:t> </a:t>
            </a:r>
            <a:r>
              <a:rPr lang="en-US" sz="1600" dirty="0" err="1" smtClean="0">
                <a:solidFill>
                  <a:srgbClr val="FFFF00"/>
                </a:solidFill>
              </a:rPr>
              <a:t>preferate</a:t>
            </a:r>
            <a:r>
              <a:rPr lang="en-US" sz="1600" dirty="0" smtClean="0">
                <a:solidFill>
                  <a:srgbClr val="FFFF00"/>
                </a:solidFill>
              </a:rPr>
              <a:t> ale </a:t>
            </a:r>
            <a:r>
              <a:rPr lang="en-US" sz="1600" dirty="0" err="1" smtClean="0">
                <a:solidFill>
                  <a:srgbClr val="FFFF00"/>
                </a:solidFill>
              </a:rPr>
              <a:t>poeziei</a:t>
            </a:r>
            <a:r>
              <a:rPr lang="en-US" sz="1600" dirty="0" smtClean="0">
                <a:solidFill>
                  <a:srgbClr val="FFFF00"/>
                </a:solidFill>
              </a:rPr>
              <a:t> </a:t>
            </a:r>
            <a:r>
              <a:rPr lang="en-US" sz="1600" dirty="0" err="1" smtClean="0">
                <a:solidFill>
                  <a:srgbClr val="FFFF00"/>
                </a:solidFill>
              </a:rPr>
              <a:t>eminesciene</a:t>
            </a:r>
            <a:r>
              <a:rPr lang="en-US" sz="1600" dirty="0" smtClean="0">
                <a:solidFill>
                  <a:srgbClr val="FFFF00"/>
                </a:solidFill>
              </a:rPr>
              <a:t>, </a:t>
            </a:r>
            <a:r>
              <a:rPr lang="en-US" sz="1600" dirty="0" err="1" smtClean="0">
                <a:solidFill>
                  <a:srgbClr val="FFFF00"/>
                </a:solidFill>
              </a:rPr>
              <a:t>ele</a:t>
            </a:r>
            <a:r>
              <a:rPr lang="en-US" sz="1600" dirty="0" smtClean="0">
                <a:solidFill>
                  <a:srgbClr val="FFFF00"/>
                </a:solidFill>
              </a:rPr>
              <a:t> </a:t>
            </a:r>
            <a:r>
              <a:rPr lang="en-US" sz="1600" dirty="0" err="1" smtClean="0">
                <a:solidFill>
                  <a:srgbClr val="FFFF00"/>
                </a:solidFill>
              </a:rPr>
              <a:t>gasindu</a:t>
            </a:r>
            <a:r>
              <a:rPr lang="en-US" sz="1600" dirty="0" smtClean="0">
                <a:solidFill>
                  <a:srgbClr val="FFFF00"/>
                </a:solidFill>
              </a:rPr>
              <a:t>-se </a:t>
            </a:r>
            <a:r>
              <a:rPr lang="en-US" sz="1600" dirty="0" err="1" smtClean="0">
                <a:solidFill>
                  <a:srgbClr val="FFFF00"/>
                </a:solidFill>
              </a:rPr>
              <a:t>mereu</a:t>
            </a:r>
            <a:r>
              <a:rPr lang="en-US" sz="1600" dirty="0" smtClean="0">
                <a:solidFill>
                  <a:srgbClr val="FFFF00"/>
                </a:solidFill>
              </a:rPr>
              <a:t> </a:t>
            </a:r>
            <a:r>
              <a:rPr lang="en-US" sz="1600" dirty="0" err="1" smtClean="0">
                <a:solidFill>
                  <a:srgbClr val="FFFF00"/>
                </a:solidFill>
              </a:rPr>
              <a:t>alaturate</a:t>
            </a:r>
            <a:r>
              <a:rPr lang="en-US" sz="1600" dirty="0" smtClean="0">
                <a:solidFill>
                  <a:srgbClr val="FFFF00"/>
                </a:solidFill>
              </a:rPr>
              <a:t>: </a:t>
            </a:r>
            <a:r>
              <a:rPr lang="en-US" sz="1600" dirty="0" err="1" smtClean="0">
                <a:solidFill>
                  <a:srgbClr val="FFFF00"/>
                </a:solidFill>
              </a:rPr>
              <a:t>unde</a:t>
            </a:r>
            <a:r>
              <a:rPr lang="en-US" sz="1600" dirty="0" smtClean="0">
                <a:solidFill>
                  <a:srgbClr val="FFFF00"/>
                </a:solidFill>
              </a:rPr>
              <a:t> </a:t>
            </a:r>
            <a:r>
              <a:rPr lang="en-US" sz="1600" dirty="0" err="1" smtClean="0">
                <a:solidFill>
                  <a:srgbClr val="FFFF00"/>
                </a:solidFill>
              </a:rPr>
              <a:t>este</a:t>
            </a:r>
            <a:r>
              <a:rPr lang="en-US" sz="1600" dirty="0" smtClean="0">
                <a:solidFill>
                  <a:srgbClr val="FFFF00"/>
                </a:solidFill>
              </a:rPr>
              <a:t> </a:t>
            </a:r>
            <a:r>
              <a:rPr lang="en-US" sz="1600" dirty="0" err="1" smtClean="0">
                <a:solidFill>
                  <a:srgbClr val="FFFF00"/>
                </a:solidFill>
              </a:rPr>
              <a:t>iubire</a:t>
            </a:r>
            <a:r>
              <a:rPr lang="en-US" sz="1600" dirty="0" smtClean="0">
                <a:solidFill>
                  <a:srgbClr val="FFFF00"/>
                </a:solidFill>
              </a:rPr>
              <a:t>, </a:t>
            </a:r>
            <a:r>
              <a:rPr lang="en-US" sz="1600" dirty="0" err="1" smtClean="0">
                <a:solidFill>
                  <a:srgbClr val="FFFF00"/>
                </a:solidFill>
              </a:rPr>
              <a:t>intotdeauna</a:t>
            </a:r>
            <a:r>
              <a:rPr lang="en-US" sz="1600" dirty="0" smtClean="0">
                <a:solidFill>
                  <a:srgbClr val="FFFF00"/>
                </a:solidFill>
              </a:rPr>
              <a:t> </a:t>
            </a:r>
            <a:r>
              <a:rPr lang="en-US" sz="1600" dirty="0" err="1" smtClean="0">
                <a:solidFill>
                  <a:srgbClr val="FFFF00"/>
                </a:solidFill>
              </a:rPr>
              <a:t>va</a:t>
            </a:r>
            <a:r>
              <a:rPr lang="en-US" sz="1600" dirty="0" smtClean="0">
                <a:solidFill>
                  <a:srgbClr val="FFFF00"/>
                </a:solidFill>
              </a:rPr>
              <a:t> </a:t>
            </a:r>
            <a:r>
              <a:rPr lang="en-US" sz="1600" dirty="0" err="1" smtClean="0">
                <a:solidFill>
                  <a:srgbClr val="FFFF00"/>
                </a:solidFill>
              </a:rPr>
              <a:t>fi</a:t>
            </a:r>
            <a:r>
              <a:rPr lang="en-US" sz="1600" dirty="0" smtClean="0">
                <a:solidFill>
                  <a:srgbClr val="FFFF00"/>
                </a:solidFill>
              </a:rPr>
              <a:t> o </a:t>
            </a:r>
            <a:r>
              <a:rPr lang="en-US" sz="1600" dirty="0" err="1" smtClean="0">
                <a:solidFill>
                  <a:srgbClr val="FFFF00"/>
                </a:solidFill>
              </a:rPr>
              <a:t>padure</a:t>
            </a:r>
            <a:r>
              <a:rPr lang="en-US" sz="1600" dirty="0" smtClean="0">
                <a:solidFill>
                  <a:srgbClr val="FFFF00"/>
                </a:solidFill>
              </a:rPr>
              <a:t> care </a:t>
            </a:r>
            <a:r>
              <a:rPr lang="en-US" sz="1600" dirty="0" err="1" smtClean="0">
                <a:solidFill>
                  <a:srgbClr val="FFFF00"/>
                </a:solidFill>
              </a:rPr>
              <a:t>sa</a:t>
            </a:r>
            <a:r>
              <a:rPr lang="en-US" sz="1600" dirty="0" smtClean="0">
                <a:solidFill>
                  <a:srgbClr val="FFFF00"/>
                </a:solidFill>
              </a:rPr>
              <a:t> </a:t>
            </a:r>
            <a:r>
              <a:rPr lang="en-US" sz="1600" dirty="0" err="1" smtClean="0">
                <a:solidFill>
                  <a:srgbClr val="FFFF00"/>
                </a:solidFill>
              </a:rPr>
              <a:t>ofere</a:t>
            </a:r>
            <a:r>
              <a:rPr lang="en-US" sz="1600" dirty="0" smtClean="0">
                <a:solidFill>
                  <a:srgbClr val="FFFF00"/>
                </a:solidFill>
              </a:rPr>
              <a:t> </a:t>
            </a:r>
            <a:r>
              <a:rPr lang="en-US" sz="1600" dirty="0" err="1" smtClean="0">
                <a:solidFill>
                  <a:srgbClr val="FFFF00"/>
                </a:solidFill>
              </a:rPr>
              <a:t>iubitilor</a:t>
            </a:r>
            <a:r>
              <a:rPr lang="en-US" sz="1600" dirty="0" smtClean="0">
                <a:solidFill>
                  <a:srgbClr val="FFFF00"/>
                </a:solidFill>
              </a:rPr>
              <a:t> </a:t>
            </a:r>
            <a:r>
              <a:rPr lang="en-US" sz="1600" dirty="0" err="1" smtClean="0">
                <a:solidFill>
                  <a:srgbClr val="FFFF00"/>
                </a:solidFill>
              </a:rPr>
              <a:t>intimitate</a:t>
            </a:r>
            <a:r>
              <a:rPr lang="en-US" sz="1600" dirty="0" smtClean="0">
                <a:solidFill>
                  <a:srgbClr val="FFFF00"/>
                </a:solidFill>
              </a:rPr>
              <a:t>, </a:t>
            </a:r>
            <a:r>
              <a:rPr lang="en-US" sz="1600" dirty="0" err="1" smtClean="0">
                <a:solidFill>
                  <a:srgbClr val="FFFF00"/>
                </a:solidFill>
              </a:rPr>
              <a:t>vor</a:t>
            </a:r>
            <a:r>
              <a:rPr lang="en-US" sz="1600" dirty="0" smtClean="0">
                <a:solidFill>
                  <a:srgbClr val="FFFF00"/>
                </a:solidFill>
              </a:rPr>
              <a:t> </a:t>
            </a:r>
            <a:r>
              <a:rPr lang="en-US" sz="1600" dirty="0" err="1" smtClean="0">
                <a:solidFill>
                  <a:srgbClr val="FFFF00"/>
                </a:solidFill>
              </a:rPr>
              <a:t>fi</a:t>
            </a:r>
            <a:r>
              <a:rPr lang="en-US" sz="1600" dirty="0" smtClean="0">
                <a:solidFill>
                  <a:srgbClr val="FFFF00"/>
                </a:solidFill>
              </a:rPr>
              <a:t> stele, </a:t>
            </a:r>
            <a:r>
              <a:rPr lang="en-US" sz="1600" dirty="0" err="1" smtClean="0">
                <a:solidFill>
                  <a:srgbClr val="FFFF00"/>
                </a:solidFill>
              </a:rPr>
              <a:t>va</a:t>
            </a:r>
            <a:r>
              <a:rPr lang="en-US" sz="1600" dirty="0" smtClean="0">
                <a:solidFill>
                  <a:srgbClr val="FFFF00"/>
                </a:solidFill>
              </a:rPr>
              <a:t> </a:t>
            </a:r>
            <a:r>
              <a:rPr lang="en-US" sz="1600" dirty="0" err="1" smtClean="0">
                <a:solidFill>
                  <a:srgbClr val="FFFF00"/>
                </a:solidFill>
              </a:rPr>
              <a:t>fi</a:t>
            </a:r>
            <a:r>
              <a:rPr lang="en-US" sz="1600" dirty="0" smtClean="0">
                <a:solidFill>
                  <a:srgbClr val="FFFF00"/>
                </a:solidFill>
              </a:rPr>
              <a:t> </a:t>
            </a:r>
            <a:r>
              <a:rPr lang="en-US" sz="1600" dirty="0" err="1" smtClean="0">
                <a:solidFill>
                  <a:srgbClr val="FFFF00"/>
                </a:solidFill>
              </a:rPr>
              <a:t>luna</a:t>
            </a:r>
            <a:r>
              <a:rPr lang="en-US" sz="1600" dirty="0" smtClean="0">
                <a:solidFill>
                  <a:srgbClr val="FFFF00"/>
                </a:solidFill>
              </a:rPr>
              <a:t>.</a:t>
            </a:r>
          </a:p>
          <a:p>
            <a:r>
              <a:rPr lang="en-US" sz="1600" dirty="0" err="1" smtClean="0">
                <a:solidFill>
                  <a:srgbClr val="FFFF00"/>
                </a:solidFill>
              </a:rPr>
              <a:t>Astul</a:t>
            </a:r>
            <a:r>
              <a:rPr lang="en-US" sz="1600" dirty="0" smtClean="0">
                <a:solidFill>
                  <a:srgbClr val="FFFF00"/>
                </a:solidFill>
              </a:rPr>
              <a:t> </a:t>
            </a:r>
            <a:r>
              <a:rPr lang="en-US" sz="1600" dirty="0" err="1" smtClean="0">
                <a:solidFill>
                  <a:srgbClr val="FFFF00"/>
                </a:solidFill>
              </a:rPr>
              <a:t>romanticilor</a:t>
            </a:r>
            <a:r>
              <a:rPr lang="en-US" sz="1600" dirty="0" smtClean="0">
                <a:solidFill>
                  <a:srgbClr val="FFFF00"/>
                </a:solidFill>
              </a:rPr>
              <a:t> </a:t>
            </a:r>
            <a:r>
              <a:rPr lang="en-US" sz="1600" dirty="0" err="1" smtClean="0">
                <a:solidFill>
                  <a:srgbClr val="FFFF00"/>
                </a:solidFill>
              </a:rPr>
              <a:t>este</a:t>
            </a:r>
            <a:r>
              <a:rPr lang="en-US" sz="1600" dirty="0" smtClean="0">
                <a:solidFill>
                  <a:srgbClr val="FFFF00"/>
                </a:solidFill>
              </a:rPr>
              <a:t> </a:t>
            </a:r>
            <a:r>
              <a:rPr lang="en-US" sz="1600" dirty="0" err="1" smtClean="0">
                <a:solidFill>
                  <a:srgbClr val="FFFF00"/>
                </a:solidFill>
              </a:rPr>
              <a:t>luna</a:t>
            </a:r>
            <a:r>
              <a:rPr lang="en-US" sz="1600" dirty="0" smtClean="0">
                <a:solidFill>
                  <a:srgbClr val="FFFF00"/>
                </a:solidFill>
              </a:rPr>
              <a:t>. </a:t>
            </a:r>
            <a:r>
              <a:rPr lang="en-US" sz="1600" dirty="0" err="1" smtClean="0">
                <a:solidFill>
                  <a:srgbClr val="FFFF00"/>
                </a:solidFill>
              </a:rPr>
              <a:t>Poezia</a:t>
            </a:r>
            <a:r>
              <a:rPr lang="en-US" sz="1600" dirty="0" smtClean="0">
                <a:solidFill>
                  <a:srgbClr val="FFFF00"/>
                </a:solidFill>
              </a:rPr>
              <a:t> </a:t>
            </a:r>
            <a:r>
              <a:rPr lang="en-US" sz="1600" dirty="0" err="1" smtClean="0">
                <a:solidFill>
                  <a:srgbClr val="FFFF00"/>
                </a:solidFill>
              </a:rPr>
              <a:t>romantica</a:t>
            </a:r>
            <a:r>
              <a:rPr lang="en-US" sz="1600" dirty="0" smtClean="0">
                <a:solidFill>
                  <a:srgbClr val="FFFF00"/>
                </a:solidFill>
              </a:rPr>
              <a:t> </a:t>
            </a:r>
            <a:r>
              <a:rPr lang="en-US" sz="1600" dirty="0" err="1" smtClean="0">
                <a:solidFill>
                  <a:srgbClr val="FFFF00"/>
                </a:solidFill>
              </a:rPr>
              <a:t>apare</a:t>
            </a:r>
            <a:r>
              <a:rPr lang="en-US" sz="1600" dirty="0" smtClean="0">
                <a:solidFill>
                  <a:srgbClr val="FFFF00"/>
                </a:solidFill>
              </a:rPr>
              <a:t> o data cu </a:t>
            </a:r>
            <a:r>
              <a:rPr lang="en-US" sz="1600" dirty="0" err="1" smtClean="0">
                <a:solidFill>
                  <a:srgbClr val="FFFF00"/>
                </a:solidFill>
              </a:rPr>
              <a:t>lunatismul</a:t>
            </a:r>
            <a:r>
              <a:rPr lang="en-US" sz="1600" dirty="0" smtClean="0">
                <a:solidFill>
                  <a:srgbClr val="FFFF00"/>
                </a:solidFill>
              </a:rPr>
              <a:t>, cu </a:t>
            </a:r>
            <a:r>
              <a:rPr lang="en-US" sz="1600" dirty="0" err="1" smtClean="0">
                <a:solidFill>
                  <a:srgbClr val="FFFF00"/>
                </a:solidFill>
              </a:rPr>
              <a:t>acea</a:t>
            </a:r>
            <a:r>
              <a:rPr lang="en-US" sz="1600" dirty="0" smtClean="0">
                <a:solidFill>
                  <a:srgbClr val="FFFF00"/>
                </a:solidFill>
              </a:rPr>
              <a:t> </a:t>
            </a:r>
            <a:r>
              <a:rPr lang="en-US" sz="1600" dirty="0" err="1" smtClean="0">
                <a:solidFill>
                  <a:srgbClr val="FFFF00"/>
                </a:solidFill>
              </a:rPr>
              <a:t>atractie</a:t>
            </a:r>
            <a:r>
              <a:rPr lang="en-US" sz="1600" dirty="0" smtClean="0">
                <a:solidFill>
                  <a:srgbClr val="FFFF00"/>
                </a:solidFill>
              </a:rPr>
              <a:t> </a:t>
            </a:r>
            <a:r>
              <a:rPr lang="en-US" sz="1600" dirty="0" err="1" smtClean="0">
                <a:solidFill>
                  <a:srgbClr val="FFFF00"/>
                </a:solidFill>
              </a:rPr>
              <a:t>spre</a:t>
            </a:r>
            <a:r>
              <a:rPr lang="en-US" sz="1600" dirty="0" smtClean="0">
                <a:solidFill>
                  <a:srgbClr val="FFFF00"/>
                </a:solidFill>
              </a:rPr>
              <a:t> </a:t>
            </a:r>
            <a:r>
              <a:rPr lang="en-US" sz="1600" dirty="0" err="1" smtClean="0">
                <a:solidFill>
                  <a:srgbClr val="FFFF00"/>
                </a:solidFill>
              </a:rPr>
              <a:t>luna</a:t>
            </a:r>
            <a:r>
              <a:rPr lang="en-US" sz="1600" dirty="0" smtClean="0">
                <a:solidFill>
                  <a:srgbClr val="FFFF00"/>
                </a:solidFill>
              </a:rPr>
              <a:t> </a:t>
            </a:r>
            <a:r>
              <a:rPr lang="en-US" sz="1600" dirty="0" err="1" smtClean="0">
                <a:solidFill>
                  <a:srgbClr val="FFFF00"/>
                </a:solidFill>
              </a:rPr>
              <a:t>exprimata</a:t>
            </a:r>
            <a:r>
              <a:rPr lang="en-US" sz="1600" dirty="0" smtClean="0">
                <a:solidFill>
                  <a:srgbClr val="FFFF00"/>
                </a:solidFill>
              </a:rPr>
              <a:t> </a:t>
            </a:r>
            <a:r>
              <a:rPr lang="en-US" sz="1600" dirty="0" err="1" smtClean="0">
                <a:solidFill>
                  <a:srgbClr val="FFFF00"/>
                </a:solidFill>
              </a:rPr>
              <a:t>printr</a:t>
            </a:r>
            <a:r>
              <a:rPr lang="en-US" sz="1600" dirty="0" smtClean="0">
                <a:solidFill>
                  <a:srgbClr val="FFFF00"/>
                </a:solidFill>
              </a:rPr>
              <a:t>-o </a:t>
            </a:r>
            <a:r>
              <a:rPr lang="en-US" sz="1600" dirty="0" err="1" smtClean="0">
                <a:solidFill>
                  <a:srgbClr val="FFFF00"/>
                </a:solidFill>
              </a:rPr>
              <a:t>levitatie</a:t>
            </a:r>
            <a:r>
              <a:rPr lang="en-US" sz="1600" dirty="0" smtClean="0">
                <a:solidFill>
                  <a:srgbClr val="FFFF00"/>
                </a:solidFill>
              </a:rPr>
              <a:t> </a:t>
            </a:r>
            <a:r>
              <a:rPr lang="en-US" sz="1600" dirty="0" err="1" smtClean="0">
                <a:solidFill>
                  <a:srgbClr val="FFFF00"/>
                </a:solidFill>
              </a:rPr>
              <a:t>mentala</a:t>
            </a:r>
            <a:r>
              <a:rPr lang="en-US" sz="1600" dirty="0" smtClean="0">
                <a:solidFill>
                  <a:srgbClr val="FFFF00"/>
                </a:solidFill>
              </a:rPr>
              <a:t> </a:t>
            </a:r>
            <a:r>
              <a:rPr lang="en-US" sz="1600" dirty="0" err="1" smtClean="0">
                <a:solidFill>
                  <a:srgbClr val="FFFF00"/>
                </a:solidFill>
              </a:rPr>
              <a:t>sau</a:t>
            </a:r>
            <a:r>
              <a:rPr lang="en-US" sz="1600" dirty="0" smtClean="0">
                <a:solidFill>
                  <a:srgbClr val="FFFF00"/>
                </a:solidFill>
              </a:rPr>
              <a:t> </a:t>
            </a:r>
            <a:r>
              <a:rPr lang="en-US" sz="1600" dirty="0" err="1" smtClean="0">
                <a:solidFill>
                  <a:srgbClr val="FFFF00"/>
                </a:solidFill>
              </a:rPr>
              <a:t>fictiv</a:t>
            </a:r>
            <a:r>
              <a:rPr lang="en-US" sz="1600" dirty="0" smtClean="0">
                <a:solidFill>
                  <a:srgbClr val="FFFF00"/>
                </a:solidFill>
              </a:rPr>
              <a:t> </a:t>
            </a:r>
            <a:r>
              <a:rPr lang="en-US" sz="1600" dirty="0" err="1" smtClean="0">
                <a:solidFill>
                  <a:srgbClr val="FFFF00"/>
                </a:solidFill>
              </a:rPr>
              <a:t>reala</a:t>
            </a:r>
            <a:r>
              <a:rPr lang="en-US" sz="1600" dirty="0" smtClean="0">
                <a:solidFill>
                  <a:srgbClr val="FFFF00"/>
                </a:solidFill>
              </a:rPr>
              <a:t>. </a:t>
            </a:r>
            <a:r>
              <a:rPr lang="en-US" sz="1600" dirty="0" err="1" smtClean="0">
                <a:solidFill>
                  <a:srgbClr val="FFFF00"/>
                </a:solidFill>
              </a:rPr>
              <a:t>Contemplatia</a:t>
            </a:r>
            <a:r>
              <a:rPr lang="en-US" sz="1600" dirty="0" smtClean="0">
                <a:solidFill>
                  <a:srgbClr val="FFFF00"/>
                </a:solidFill>
              </a:rPr>
              <a:t> </a:t>
            </a:r>
            <a:r>
              <a:rPr lang="en-US" sz="1600" dirty="0" err="1" smtClean="0">
                <a:solidFill>
                  <a:srgbClr val="FFFF00"/>
                </a:solidFill>
              </a:rPr>
              <a:t>romantica</a:t>
            </a:r>
            <a:r>
              <a:rPr lang="en-US" sz="1600" dirty="0" smtClean="0">
                <a:solidFill>
                  <a:srgbClr val="FFFF00"/>
                </a:solidFill>
              </a:rPr>
              <a:t> a </a:t>
            </a:r>
            <a:r>
              <a:rPr lang="en-US" sz="1600" dirty="0" err="1" smtClean="0">
                <a:solidFill>
                  <a:srgbClr val="FFFF00"/>
                </a:solidFill>
              </a:rPr>
              <a:t>lunii</a:t>
            </a:r>
            <a:r>
              <a:rPr lang="en-US" sz="1600" dirty="0" smtClean="0">
                <a:solidFill>
                  <a:srgbClr val="FFFF00"/>
                </a:solidFill>
              </a:rPr>
              <a:t> </a:t>
            </a:r>
            <a:r>
              <a:rPr lang="en-US" sz="1600" dirty="0" err="1" smtClean="0">
                <a:solidFill>
                  <a:srgbClr val="FFFF00"/>
                </a:solidFill>
              </a:rPr>
              <a:t>anuleaza</a:t>
            </a:r>
            <a:r>
              <a:rPr lang="en-US" sz="1600" dirty="0" smtClean="0">
                <a:solidFill>
                  <a:srgbClr val="FFFF00"/>
                </a:solidFill>
              </a:rPr>
              <a:t> in total </a:t>
            </a:r>
            <a:r>
              <a:rPr lang="en-US" sz="1600" dirty="0" err="1" smtClean="0">
                <a:solidFill>
                  <a:srgbClr val="FFFF00"/>
                </a:solidFill>
              </a:rPr>
              <a:t>ori</a:t>
            </a:r>
            <a:r>
              <a:rPr lang="en-US" sz="1600" dirty="0" smtClean="0">
                <a:solidFill>
                  <a:srgbClr val="FFFF00"/>
                </a:solidFill>
              </a:rPr>
              <a:t> in parte </a:t>
            </a:r>
            <a:r>
              <a:rPr lang="en-US" sz="1600" dirty="0" err="1" smtClean="0">
                <a:solidFill>
                  <a:srgbClr val="FFFF00"/>
                </a:solidFill>
              </a:rPr>
              <a:t>simtul</a:t>
            </a:r>
            <a:r>
              <a:rPr lang="en-US" sz="1600" dirty="0" smtClean="0">
                <a:solidFill>
                  <a:srgbClr val="FFFF00"/>
                </a:solidFill>
              </a:rPr>
              <a:t> </a:t>
            </a:r>
            <a:r>
              <a:rPr lang="en-US" sz="1600" dirty="0" err="1" smtClean="0">
                <a:solidFill>
                  <a:srgbClr val="FFFF00"/>
                </a:solidFill>
              </a:rPr>
              <a:t>gravitatiei</a:t>
            </a:r>
            <a:r>
              <a:rPr lang="en-US" sz="1600" dirty="0" smtClean="0">
                <a:solidFill>
                  <a:srgbClr val="FFFF00"/>
                </a:solidFill>
              </a:rPr>
              <a:t> </a:t>
            </a:r>
            <a:r>
              <a:rPr lang="en-US" sz="1600" dirty="0" err="1" smtClean="0">
                <a:solidFill>
                  <a:srgbClr val="FFFF00"/>
                </a:solidFill>
              </a:rPr>
              <a:t>pe</a:t>
            </a:r>
            <a:r>
              <a:rPr lang="en-US" sz="1600" dirty="0" smtClean="0">
                <a:solidFill>
                  <a:srgbClr val="FFFF00"/>
                </a:solidFill>
              </a:rPr>
              <a:t> </a:t>
            </a:r>
            <a:r>
              <a:rPr lang="en-US" sz="1600" dirty="0" err="1" smtClean="0">
                <a:solidFill>
                  <a:srgbClr val="FFFF00"/>
                </a:solidFill>
              </a:rPr>
              <a:t>pamant</a:t>
            </a:r>
            <a:r>
              <a:rPr lang="en-US" sz="1600" dirty="0" smtClean="0">
                <a:solidFill>
                  <a:srgbClr val="FFFF00"/>
                </a:solidFill>
              </a:rPr>
              <a:t>. </a:t>
            </a:r>
            <a:r>
              <a:rPr lang="en-US" sz="1600" dirty="0" err="1" smtClean="0">
                <a:solidFill>
                  <a:srgbClr val="00B0F0"/>
                </a:solidFill>
              </a:rPr>
              <a:t>Anticii</a:t>
            </a:r>
            <a:r>
              <a:rPr lang="en-US" sz="1600" dirty="0" smtClean="0">
                <a:solidFill>
                  <a:srgbClr val="00B0F0"/>
                </a:solidFill>
              </a:rPr>
              <a:t> au </a:t>
            </a:r>
            <a:r>
              <a:rPr lang="en-US" sz="1600" dirty="0" err="1" smtClean="0">
                <a:solidFill>
                  <a:srgbClr val="00B0F0"/>
                </a:solidFill>
              </a:rPr>
              <a:t>evocat</a:t>
            </a:r>
            <a:r>
              <a:rPr lang="en-US" sz="1600" dirty="0" smtClean="0">
                <a:solidFill>
                  <a:srgbClr val="00B0F0"/>
                </a:solidFill>
              </a:rPr>
              <a:t> </a:t>
            </a:r>
            <a:r>
              <a:rPr lang="en-US" sz="1600" dirty="0" err="1" smtClean="0">
                <a:solidFill>
                  <a:srgbClr val="00B0F0"/>
                </a:solidFill>
              </a:rPr>
              <a:t>luna</a:t>
            </a:r>
            <a:r>
              <a:rPr lang="en-US" sz="1600" dirty="0" smtClean="0">
                <a:solidFill>
                  <a:srgbClr val="00B0F0"/>
                </a:solidFill>
              </a:rPr>
              <a:t> </a:t>
            </a:r>
            <a:r>
              <a:rPr lang="en-US" sz="1600" dirty="0" err="1" smtClean="0">
                <a:solidFill>
                  <a:srgbClr val="00B0F0"/>
                </a:solidFill>
              </a:rPr>
              <a:t>si</a:t>
            </a:r>
            <a:r>
              <a:rPr lang="en-US" sz="1600" dirty="0" smtClean="0">
                <a:solidFill>
                  <a:srgbClr val="00B0F0"/>
                </a:solidFill>
              </a:rPr>
              <a:t> </a:t>
            </a:r>
            <a:r>
              <a:rPr lang="en-US" sz="1600" dirty="0" err="1" smtClean="0">
                <a:solidFill>
                  <a:srgbClr val="00B0F0"/>
                </a:solidFill>
              </a:rPr>
              <a:t>celelalte</a:t>
            </a:r>
            <a:r>
              <a:rPr lang="en-US" sz="1600" dirty="0" smtClean="0">
                <a:solidFill>
                  <a:srgbClr val="00B0F0"/>
                </a:solidFill>
              </a:rPr>
              <a:t> </a:t>
            </a:r>
            <a:r>
              <a:rPr lang="en-US" sz="1600" dirty="0" err="1" smtClean="0">
                <a:solidFill>
                  <a:srgbClr val="00B0F0"/>
                </a:solidFill>
              </a:rPr>
              <a:t>astre</a:t>
            </a:r>
            <a:r>
              <a:rPr lang="en-US" sz="1600" dirty="0" smtClean="0">
                <a:solidFill>
                  <a:srgbClr val="00B0F0"/>
                </a:solidFill>
              </a:rPr>
              <a:t> </a:t>
            </a:r>
            <a:r>
              <a:rPr lang="en-US" sz="1600" dirty="0" err="1" smtClean="0">
                <a:solidFill>
                  <a:srgbClr val="00B0F0"/>
                </a:solidFill>
              </a:rPr>
              <a:t>mai</a:t>
            </a:r>
            <a:r>
              <a:rPr lang="en-US" sz="1600" dirty="0" smtClean="0">
                <a:solidFill>
                  <a:srgbClr val="00B0F0"/>
                </a:solidFill>
              </a:rPr>
              <a:t> de </a:t>
            </a:r>
            <a:r>
              <a:rPr lang="en-US" sz="1600" dirty="0" err="1" smtClean="0">
                <a:solidFill>
                  <a:srgbClr val="00B0F0"/>
                </a:solidFill>
              </a:rPr>
              <a:t>seama</a:t>
            </a:r>
            <a:r>
              <a:rPr lang="en-US" sz="1600" dirty="0" smtClean="0">
                <a:solidFill>
                  <a:srgbClr val="00B0F0"/>
                </a:solidFill>
              </a:rPr>
              <a:t>, </a:t>
            </a:r>
            <a:r>
              <a:rPr lang="en-US" sz="1600" dirty="0" err="1" smtClean="0">
                <a:solidFill>
                  <a:srgbClr val="00B0F0"/>
                </a:solidFill>
              </a:rPr>
              <a:t>mitologic</a:t>
            </a:r>
            <a:r>
              <a:rPr lang="en-US" sz="1600" dirty="0" smtClean="0">
                <a:solidFill>
                  <a:srgbClr val="00B0F0"/>
                </a:solidFill>
              </a:rPr>
              <a:t>, </a:t>
            </a:r>
            <a:r>
              <a:rPr lang="en-US" sz="1600" dirty="0" err="1" smtClean="0">
                <a:solidFill>
                  <a:srgbClr val="00B0F0"/>
                </a:solidFill>
              </a:rPr>
              <a:t>personificandu</a:t>
            </a:r>
            <a:r>
              <a:rPr lang="en-US" sz="1600" dirty="0" smtClean="0">
                <a:solidFill>
                  <a:srgbClr val="00B0F0"/>
                </a:solidFill>
              </a:rPr>
              <a:t>-le </a:t>
            </a:r>
            <a:r>
              <a:rPr lang="en-US" sz="1600" dirty="0" err="1" smtClean="0">
                <a:solidFill>
                  <a:srgbClr val="00B0F0"/>
                </a:solidFill>
              </a:rPr>
              <a:t>si</a:t>
            </a:r>
            <a:r>
              <a:rPr lang="en-US" sz="1600" dirty="0" smtClean="0">
                <a:solidFill>
                  <a:srgbClr val="00B0F0"/>
                </a:solidFill>
              </a:rPr>
              <a:t> </a:t>
            </a:r>
            <a:r>
              <a:rPr lang="en-US" sz="1600" dirty="0" err="1" smtClean="0">
                <a:solidFill>
                  <a:srgbClr val="00B0F0"/>
                </a:solidFill>
              </a:rPr>
              <a:t>alegorizand</a:t>
            </a:r>
            <a:r>
              <a:rPr lang="en-US" sz="1600" dirty="0" smtClean="0">
                <a:solidFill>
                  <a:srgbClr val="00B0F0"/>
                </a:solidFill>
              </a:rPr>
              <a:t> in </a:t>
            </a:r>
            <a:r>
              <a:rPr lang="en-US" sz="1600" dirty="0" err="1" smtClean="0">
                <a:solidFill>
                  <a:srgbClr val="00B0F0"/>
                </a:solidFill>
              </a:rPr>
              <a:t>ele</a:t>
            </a:r>
            <a:r>
              <a:rPr lang="en-US" sz="1600" dirty="0" smtClean="0">
                <a:solidFill>
                  <a:srgbClr val="00B0F0"/>
                </a:solidFill>
              </a:rPr>
              <a:t> </a:t>
            </a:r>
            <a:r>
              <a:rPr lang="en-US" sz="1600" dirty="0" err="1" smtClean="0">
                <a:solidFill>
                  <a:srgbClr val="00B0F0"/>
                </a:solidFill>
              </a:rPr>
              <a:t>evenimentele</a:t>
            </a:r>
            <a:r>
              <a:rPr lang="en-US" sz="1600" dirty="0" smtClean="0">
                <a:solidFill>
                  <a:srgbClr val="00B0F0"/>
                </a:solidFill>
              </a:rPr>
              <a:t> </a:t>
            </a:r>
            <a:r>
              <a:rPr lang="en-US" sz="1600" dirty="0" err="1" smtClean="0">
                <a:solidFill>
                  <a:srgbClr val="00B0F0"/>
                </a:solidFill>
              </a:rPr>
              <a:t>astronomice</a:t>
            </a:r>
            <a:r>
              <a:rPr lang="en-US" sz="1600" dirty="0" smtClean="0">
                <a:solidFill>
                  <a:srgbClr val="00B0F0"/>
                </a:solidFill>
              </a:rPr>
              <a:t>.</a:t>
            </a:r>
          </a:p>
          <a:p>
            <a:r>
              <a:rPr lang="en-US" sz="1600" dirty="0" smtClean="0">
                <a:solidFill>
                  <a:srgbClr val="00B0F0"/>
                </a:solidFill>
              </a:rPr>
              <a:t>In </a:t>
            </a:r>
            <a:r>
              <a:rPr lang="en-US" sz="1600" dirty="0" err="1" smtClean="0">
                <a:solidFill>
                  <a:srgbClr val="00B0F0"/>
                </a:solidFill>
              </a:rPr>
              <a:t>literatura</a:t>
            </a:r>
            <a:r>
              <a:rPr lang="en-US" sz="1600" dirty="0" smtClean="0">
                <a:solidFill>
                  <a:srgbClr val="00B0F0"/>
                </a:solidFill>
              </a:rPr>
              <a:t> </a:t>
            </a:r>
            <a:r>
              <a:rPr lang="en-US" sz="1600" dirty="0" err="1" smtClean="0">
                <a:solidFill>
                  <a:srgbClr val="00B0F0"/>
                </a:solidFill>
              </a:rPr>
              <a:t>universala</a:t>
            </a:r>
            <a:r>
              <a:rPr lang="en-US" sz="1600" dirty="0" smtClean="0">
                <a:solidFill>
                  <a:srgbClr val="00B0F0"/>
                </a:solidFill>
              </a:rPr>
              <a:t> multi </a:t>
            </a:r>
            <a:r>
              <a:rPr lang="en-US" sz="1600" dirty="0" err="1" smtClean="0">
                <a:solidFill>
                  <a:srgbClr val="00B0F0"/>
                </a:solidFill>
              </a:rPr>
              <a:t>scriitori</a:t>
            </a:r>
            <a:r>
              <a:rPr lang="en-US" sz="1600" dirty="0" smtClean="0">
                <a:solidFill>
                  <a:srgbClr val="00B0F0"/>
                </a:solidFill>
              </a:rPr>
              <a:t> s-au </a:t>
            </a:r>
            <a:r>
              <a:rPr lang="en-US" sz="1600" dirty="0" err="1" smtClean="0">
                <a:solidFill>
                  <a:srgbClr val="00B0F0"/>
                </a:solidFill>
              </a:rPr>
              <a:t>oprit</a:t>
            </a:r>
            <a:r>
              <a:rPr lang="en-US" sz="1600" dirty="0" smtClean="0">
                <a:solidFill>
                  <a:srgbClr val="00B0F0"/>
                </a:solidFill>
              </a:rPr>
              <a:t> </a:t>
            </a:r>
            <a:r>
              <a:rPr lang="en-US" sz="1600" dirty="0" err="1" smtClean="0">
                <a:solidFill>
                  <a:srgbClr val="00B0F0"/>
                </a:solidFill>
              </a:rPr>
              <a:t>asupra</a:t>
            </a:r>
            <a:r>
              <a:rPr lang="en-US" sz="1600" dirty="0" smtClean="0">
                <a:solidFill>
                  <a:srgbClr val="00B0F0"/>
                </a:solidFill>
              </a:rPr>
              <a:t> </a:t>
            </a:r>
            <a:r>
              <a:rPr lang="en-US" sz="1600" dirty="0" err="1" smtClean="0">
                <a:solidFill>
                  <a:srgbClr val="00B0F0"/>
                </a:solidFill>
              </a:rPr>
              <a:t>motivului</a:t>
            </a:r>
            <a:r>
              <a:rPr lang="en-US" sz="1600" dirty="0" smtClean="0">
                <a:solidFill>
                  <a:srgbClr val="00B0F0"/>
                </a:solidFill>
              </a:rPr>
              <a:t> </a:t>
            </a:r>
            <a:r>
              <a:rPr lang="en-US" sz="1600" dirty="0" err="1" smtClean="0">
                <a:solidFill>
                  <a:srgbClr val="00B0F0"/>
                </a:solidFill>
              </a:rPr>
              <a:t>lunii</a:t>
            </a:r>
            <a:r>
              <a:rPr lang="en-US" sz="1600" dirty="0" smtClean="0">
                <a:solidFill>
                  <a:srgbClr val="00B0F0"/>
                </a:solidFill>
              </a:rPr>
              <a:t>, </a:t>
            </a:r>
            <a:r>
              <a:rPr lang="en-US" sz="1600" dirty="0" err="1" smtClean="0">
                <a:solidFill>
                  <a:srgbClr val="00B0F0"/>
                </a:solidFill>
              </a:rPr>
              <a:t>contempland</a:t>
            </a:r>
            <a:r>
              <a:rPr lang="en-US" sz="1600" dirty="0" smtClean="0">
                <a:solidFill>
                  <a:srgbClr val="00B0F0"/>
                </a:solidFill>
              </a:rPr>
              <a:t>-o in </a:t>
            </a:r>
            <a:r>
              <a:rPr lang="en-US" sz="1600" dirty="0" err="1" smtClean="0">
                <a:solidFill>
                  <a:srgbClr val="00B0F0"/>
                </a:solidFill>
              </a:rPr>
              <a:t>operele</a:t>
            </a:r>
            <a:r>
              <a:rPr lang="en-US" sz="1600" dirty="0" smtClean="0">
                <a:solidFill>
                  <a:srgbClr val="00B0F0"/>
                </a:solidFill>
              </a:rPr>
              <a:t> </a:t>
            </a:r>
            <a:r>
              <a:rPr lang="en-US" sz="1600" dirty="0" err="1" smtClean="0">
                <a:solidFill>
                  <a:srgbClr val="00B0F0"/>
                </a:solidFill>
              </a:rPr>
              <a:t>lor:Dante</a:t>
            </a:r>
            <a:r>
              <a:rPr lang="en-US" sz="1600" dirty="0" smtClean="0">
                <a:solidFill>
                  <a:srgbClr val="00B0F0"/>
                </a:solidFill>
              </a:rPr>
              <a:t> </a:t>
            </a:r>
            <a:r>
              <a:rPr lang="en-US" sz="1600" dirty="0" smtClean="0">
                <a:solidFill>
                  <a:srgbClr val="00B0F0"/>
                </a:solidFill>
              </a:rPr>
              <a:t>se </a:t>
            </a:r>
            <a:r>
              <a:rPr lang="en-US" sz="1600" dirty="0" err="1" smtClean="0">
                <a:solidFill>
                  <a:srgbClr val="00B0F0"/>
                </a:solidFill>
              </a:rPr>
              <a:t>va</a:t>
            </a:r>
            <a:r>
              <a:rPr lang="en-US" sz="1600" dirty="0" smtClean="0">
                <a:solidFill>
                  <a:srgbClr val="00B0F0"/>
                </a:solidFill>
              </a:rPr>
              <a:t> </a:t>
            </a:r>
            <a:r>
              <a:rPr lang="en-US" sz="1600" dirty="0" err="1" smtClean="0">
                <a:solidFill>
                  <a:srgbClr val="00B0F0"/>
                </a:solidFill>
              </a:rPr>
              <a:t>urca</a:t>
            </a:r>
            <a:r>
              <a:rPr lang="en-US" sz="1600" dirty="0" smtClean="0">
                <a:solidFill>
                  <a:srgbClr val="00B0F0"/>
                </a:solidFill>
              </a:rPr>
              <a:t> </a:t>
            </a:r>
            <a:r>
              <a:rPr lang="en-US" sz="1600" dirty="0" err="1" smtClean="0">
                <a:solidFill>
                  <a:srgbClr val="00B0F0"/>
                </a:solidFill>
              </a:rPr>
              <a:t>impreuna</a:t>
            </a:r>
            <a:r>
              <a:rPr lang="en-US" sz="1600" dirty="0" smtClean="0">
                <a:solidFill>
                  <a:srgbClr val="00B0F0"/>
                </a:solidFill>
              </a:rPr>
              <a:t> cu Beatrice in </a:t>
            </a:r>
            <a:r>
              <a:rPr lang="en-US" sz="1600" dirty="0" err="1" smtClean="0">
                <a:solidFill>
                  <a:srgbClr val="00B0F0"/>
                </a:solidFill>
              </a:rPr>
              <a:t>luna</a:t>
            </a:r>
            <a:r>
              <a:rPr lang="en-US" sz="1600" dirty="0" smtClean="0">
                <a:solidFill>
                  <a:srgbClr val="00B0F0"/>
                </a:solidFill>
              </a:rPr>
              <a:t>, care </a:t>
            </a:r>
            <a:r>
              <a:rPr lang="en-US" sz="1600" dirty="0" err="1" smtClean="0">
                <a:solidFill>
                  <a:srgbClr val="00B0F0"/>
                </a:solidFill>
              </a:rPr>
              <a:t>constituie</a:t>
            </a:r>
            <a:r>
              <a:rPr lang="en-US" sz="1600" dirty="0" smtClean="0">
                <a:solidFill>
                  <a:srgbClr val="00B0F0"/>
                </a:solidFill>
              </a:rPr>
              <a:t> </a:t>
            </a:r>
            <a:r>
              <a:rPr lang="en-US" sz="1600" dirty="0" err="1" smtClean="0">
                <a:solidFill>
                  <a:srgbClr val="00B0F0"/>
                </a:solidFill>
              </a:rPr>
              <a:t>cerul</a:t>
            </a:r>
            <a:r>
              <a:rPr lang="en-US" sz="1600" dirty="0" smtClean="0">
                <a:solidFill>
                  <a:srgbClr val="00B0F0"/>
                </a:solidFill>
              </a:rPr>
              <a:t> </a:t>
            </a:r>
            <a:r>
              <a:rPr lang="en-US" sz="1600" dirty="0" err="1" smtClean="0">
                <a:solidFill>
                  <a:srgbClr val="00B0F0"/>
                </a:solidFill>
              </a:rPr>
              <a:t>intai</a:t>
            </a:r>
            <a:r>
              <a:rPr lang="en-US" sz="1600" dirty="0" smtClean="0">
                <a:solidFill>
                  <a:srgbClr val="00B0F0"/>
                </a:solidFill>
              </a:rPr>
              <a:t> al </a:t>
            </a:r>
            <a:r>
              <a:rPr lang="en-US" sz="1600" dirty="0" err="1" smtClean="0">
                <a:solidFill>
                  <a:srgbClr val="00B0F0"/>
                </a:solidFill>
              </a:rPr>
              <a:t>Paradisului.Drumul</a:t>
            </a:r>
            <a:r>
              <a:rPr lang="en-US" sz="1600" dirty="0" smtClean="0">
                <a:solidFill>
                  <a:srgbClr val="00B0F0"/>
                </a:solidFill>
              </a:rPr>
              <a:t> </a:t>
            </a:r>
            <a:r>
              <a:rPr lang="en-US" sz="1600" dirty="0" err="1" smtClean="0">
                <a:solidFill>
                  <a:srgbClr val="00B0F0"/>
                </a:solidFill>
              </a:rPr>
              <a:t>acesta</a:t>
            </a:r>
            <a:r>
              <a:rPr lang="en-US" sz="1600" dirty="0" smtClean="0">
                <a:solidFill>
                  <a:srgbClr val="00B0F0"/>
                </a:solidFill>
              </a:rPr>
              <a:t> </a:t>
            </a:r>
            <a:r>
              <a:rPr lang="en-US" sz="1600" dirty="0" err="1" smtClean="0">
                <a:solidFill>
                  <a:srgbClr val="00B0F0"/>
                </a:solidFill>
              </a:rPr>
              <a:t>il</a:t>
            </a:r>
            <a:r>
              <a:rPr lang="en-US" sz="1600" dirty="0" smtClean="0">
                <a:solidFill>
                  <a:srgbClr val="00B0F0"/>
                </a:solidFill>
              </a:rPr>
              <a:t> </a:t>
            </a:r>
            <a:r>
              <a:rPr lang="en-US" sz="1600" dirty="0" err="1" smtClean="0">
                <a:solidFill>
                  <a:srgbClr val="00B0F0"/>
                </a:solidFill>
              </a:rPr>
              <a:t>va</a:t>
            </a:r>
            <a:r>
              <a:rPr lang="en-US" sz="1600" dirty="0" smtClean="0">
                <a:solidFill>
                  <a:srgbClr val="00B0F0"/>
                </a:solidFill>
              </a:rPr>
              <a:t> face </a:t>
            </a:r>
            <a:r>
              <a:rPr lang="en-US" sz="1600" dirty="0" err="1" smtClean="0">
                <a:solidFill>
                  <a:srgbClr val="00B0F0"/>
                </a:solidFill>
              </a:rPr>
              <a:t>si</a:t>
            </a:r>
            <a:r>
              <a:rPr lang="en-US" sz="1600" dirty="0" smtClean="0">
                <a:solidFill>
                  <a:srgbClr val="00B0F0"/>
                </a:solidFill>
              </a:rPr>
              <a:t> </a:t>
            </a:r>
            <a:r>
              <a:rPr lang="en-US" sz="1600" dirty="0" err="1" smtClean="0">
                <a:solidFill>
                  <a:srgbClr val="00B0F0"/>
                </a:solidFill>
              </a:rPr>
              <a:t>Astolfo</a:t>
            </a:r>
            <a:r>
              <a:rPr lang="en-US" sz="1600" dirty="0" smtClean="0">
                <a:solidFill>
                  <a:srgbClr val="00B0F0"/>
                </a:solidFill>
              </a:rPr>
              <a:t> in </a:t>
            </a:r>
            <a:r>
              <a:rPr lang="en-US" sz="1600" dirty="0" err="1" smtClean="0">
                <a:solidFill>
                  <a:srgbClr val="00B0F0"/>
                </a:solidFill>
              </a:rPr>
              <a:t>scopul</a:t>
            </a:r>
            <a:r>
              <a:rPr lang="en-US" sz="1600" dirty="0" smtClean="0">
                <a:solidFill>
                  <a:srgbClr val="00B0F0"/>
                </a:solidFill>
              </a:rPr>
              <a:t> de a </a:t>
            </a:r>
            <a:r>
              <a:rPr lang="en-US" sz="1600" dirty="0" err="1" smtClean="0">
                <a:solidFill>
                  <a:srgbClr val="00B0F0"/>
                </a:solidFill>
              </a:rPr>
              <a:t>lua</a:t>
            </a:r>
            <a:r>
              <a:rPr lang="en-US" sz="1600" dirty="0" smtClean="0">
                <a:solidFill>
                  <a:srgbClr val="00B0F0"/>
                </a:solidFill>
              </a:rPr>
              <a:t> din </a:t>
            </a:r>
            <a:r>
              <a:rPr lang="en-US" sz="1600" dirty="0" err="1" smtClean="0">
                <a:solidFill>
                  <a:srgbClr val="00B0F0"/>
                </a:solidFill>
              </a:rPr>
              <a:t>luna</a:t>
            </a:r>
            <a:r>
              <a:rPr lang="en-US" sz="1600" dirty="0" smtClean="0">
                <a:solidFill>
                  <a:srgbClr val="00B0F0"/>
                </a:solidFill>
              </a:rPr>
              <a:t> </a:t>
            </a:r>
            <a:r>
              <a:rPr lang="en-US" sz="1600" dirty="0" err="1" smtClean="0">
                <a:solidFill>
                  <a:srgbClr val="00B0F0"/>
                </a:solidFill>
              </a:rPr>
              <a:t>mintea</a:t>
            </a:r>
            <a:r>
              <a:rPr lang="en-US" sz="1600" dirty="0" smtClean="0">
                <a:solidFill>
                  <a:srgbClr val="00B0F0"/>
                </a:solidFill>
              </a:rPr>
              <a:t> </a:t>
            </a:r>
            <a:r>
              <a:rPr lang="en-US" sz="1600" dirty="0" err="1" smtClean="0">
                <a:solidFill>
                  <a:srgbClr val="00B0F0"/>
                </a:solidFill>
              </a:rPr>
              <a:t>pierduta</a:t>
            </a:r>
            <a:r>
              <a:rPr lang="en-US" sz="1600" dirty="0" smtClean="0">
                <a:solidFill>
                  <a:srgbClr val="00B0F0"/>
                </a:solidFill>
              </a:rPr>
              <a:t> a </a:t>
            </a:r>
            <a:r>
              <a:rPr lang="en-US" sz="1600" dirty="0" err="1" smtClean="0">
                <a:solidFill>
                  <a:srgbClr val="00B0F0"/>
                </a:solidFill>
              </a:rPr>
              <a:t>lui</a:t>
            </a:r>
            <a:r>
              <a:rPr lang="en-US" sz="1600" dirty="0" smtClean="0">
                <a:solidFill>
                  <a:srgbClr val="00B0F0"/>
                </a:solidFill>
              </a:rPr>
              <a:t> Orlando </a:t>
            </a:r>
            <a:r>
              <a:rPr lang="en-US" sz="1600" dirty="0" err="1" smtClean="0">
                <a:solidFill>
                  <a:srgbClr val="00B0F0"/>
                </a:solidFill>
              </a:rPr>
              <a:t>furioso</a:t>
            </a:r>
            <a:r>
              <a:rPr lang="en-US" sz="1600" dirty="0" smtClean="0">
                <a:solidFill>
                  <a:srgbClr val="00B0F0"/>
                </a:solidFill>
              </a:rPr>
              <a:t>. </a:t>
            </a:r>
            <a:r>
              <a:rPr lang="en-US" sz="1600" dirty="0" err="1" smtClean="0">
                <a:solidFill>
                  <a:srgbClr val="00B0F0"/>
                </a:solidFill>
              </a:rPr>
              <a:t>Adone</a:t>
            </a:r>
            <a:r>
              <a:rPr lang="en-US" sz="1600" dirty="0" smtClean="0">
                <a:solidFill>
                  <a:srgbClr val="00B0F0"/>
                </a:solidFill>
              </a:rPr>
              <a:t> al </a:t>
            </a:r>
            <a:r>
              <a:rPr lang="en-US" sz="1600" dirty="0" err="1" smtClean="0">
                <a:solidFill>
                  <a:srgbClr val="00B0F0"/>
                </a:solidFill>
              </a:rPr>
              <a:t>cavalerului</a:t>
            </a:r>
            <a:r>
              <a:rPr lang="en-US" sz="1600" dirty="0" smtClean="0">
                <a:solidFill>
                  <a:srgbClr val="00B0F0"/>
                </a:solidFill>
              </a:rPr>
              <a:t> Marino </a:t>
            </a:r>
            <a:r>
              <a:rPr lang="en-US" sz="1600" dirty="0" err="1" smtClean="0">
                <a:solidFill>
                  <a:srgbClr val="00B0F0"/>
                </a:solidFill>
              </a:rPr>
              <a:t>va</a:t>
            </a:r>
            <a:r>
              <a:rPr lang="en-US" sz="1600" dirty="0" smtClean="0">
                <a:solidFill>
                  <a:srgbClr val="00B0F0"/>
                </a:solidFill>
              </a:rPr>
              <a:t> </a:t>
            </a:r>
            <a:r>
              <a:rPr lang="en-US" sz="1600" dirty="0" err="1" smtClean="0">
                <a:solidFill>
                  <a:srgbClr val="00B0F0"/>
                </a:solidFill>
              </a:rPr>
              <a:t>repeta</a:t>
            </a:r>
            <a:r>
              <a:rPr lang="en-US" sz="1600" dirty="0" smtClean="0">
                <a:solidFill>
                  <a:srgbClr val="00B0F0"/>
                </a:solidFill>
              </a:rPr>
              <a:t> </a:t>
            </a:r>
            <a:r>
              <a:rPr lang="en-US" sz="1600" dirty="0" err="1" smtClean="0">
                <a:solidFill>
                  <a:srgbClr val="00B0F0"/>
                </a:solidFill>
              </a:rPr>
              <a:t>ascensiunea</a:t>
            </a:r>
            <a:r>
              <a:rPr lang="en-US" sz="1600" dirty="0" smtClean="0">
                <a:solidFill>
                  <a:srgbClr val="00B0F0"/>
                </a:solidFill>
              </a:rPr>
              <a:t> </a:t>
            </a:r>
            <a:r>
              <a:rPr lang="en-US" sz="1600" dirty="0" err="1" smtClean="0">
                <a:solidFill>
                  <a:srgbClr val="00B0F0"/>
                </a:solidFill>
              </a:rPr>
              <a:t>impreuna</a:t>
            </a:r>
            <a:r>
              <a:rPr lang="en-US" sz="1600" dirty="0" smtClean="0">
                <a:solidFill>
                  <a:srgbClr val="00B0F0"/>
                </a:solidFill>
              </a:rPr>
              <a:t> cu Venus </a:t>
            </a:r>
            <a:r>
              <a:rPr lang="en-US" sz="1600" dirty="0" err="1" smtClean="0">
                <a:solidFill>
                  <a:srgbClr val="00B0F0"/>
                </a:solidFill>
              </a:rPr>
              <a:t>intr</a:t>
            </a:r>
            <a:r>
              <a:rPr lang="en-US" sz="1600" dirty="0" smtClean="0">
                <a:solidFill>
                  <a:srgbClr val="00B0F0"/>
                </a:solidFill>
              </a:rPr>
              <a:t>-</a:t>
            </a:r>
          </a:p>
          <a:p>
            <a:r>
              <a:rPr lang="en-US" sz="1600" dirty="0" smtClean="0">
                <a:solidFill>
                  <a:srgbClr val="00B0F0"/>
                </a:solidFill>
              </a:rPr>
              <a:t>o </a:t>
            </a:r>
            <a:r>
              <a:rPr lang="en-US" sz="1600" dirty="0" err="1" smtClean="0">
                <a:solidFill>
                  <a:srgbClr val="00B0F0"/>
                </a:solidFill>
              </a:rPr>
              <a:t>caleasca</a:t>
            </a:r>
            <a:r>
              <a:rPr lang="en-US" sz="1600" dirty="0" smtClean="0">
                <a:solidFill>
                  <a:srgbClr val="00B0F0"/>
                </a:solidFill>
              </a:rPr>
              <a:t> </a:t>
            </a:r>
            <a:r>
              <a:rPr lang="en-US" sz="1600" dirty="0" err="1" smtClean="0">
                <a:solidFill>
                  <a:srgbClr val="00B0F0"/>
                </a:solidFill>
              </a:rPr>
              <a:t>trasa</a:t>
            </a:r>
            <a:r>
              <a:rPr lang="en-US" sz="1600" dirty="0" smtClean="0">
                <a:solidFill>
                  <a:srgbClr val="00B0F0"/>
                </a:solidFill>
              </a:rPr>
              <a:t> de </a:t>
            </a:r>
            <a:r>
              <a:rPr lang="en-US" sz="1600" dirty="0" err="1" smtClean="0">
                <a:solidFill>
                  <a:srgbClr val="00B0F0"/>
                </a:solidFill>
              </a:rPr>
              <a:t>trei</a:t>
            </a:r>
            <a:r>
              <a:rPr lang="en-US" sz="1600" dirty="0" smtClean="0">
                <a:solidFill>
                  <a:srgbClr val="00B0F0"/>
                </a:solidFill>
              </a:rPr>
              <a:t> </a:t>
            </a:r>
            <a:r>
              <a:rPr lang="en-US" sz="1600" dirty="0" err="1" smtClean="0">
                <a:solidFill>
                  <a:srgbClr val="00B0F0"/>
                </a:solidFill>
              </a:rPr>
              <a:t>perechi</a:t>
            </a:r>
            <a:r>
              <a:rPr lang="en-US" sz="1600" dirty="0" smtClean="0">
                <a:solidFill>
                  <a:srgbClr val="00B0F0"/>
                </a:solidFill>
              </a:rPr>
              <a:t> de </a:t>
            </a:r>
            <a:r>
              <a:rPr lang="en-US" sz="1600" dirty="0" err="1" smtClean="0">
                <a:solidFill>
                  <a:srgbClr val="00B0F0"/>
                </a:solidFill>
              </a:rPr>
              <a:t>porumbei</a:t>
            </a:r>
            <a:r>
              <a:rPr lang="en-US" sz="1600" dirty="0" smtClean="0">
                <a:solidFill>
                  <a:srgbClr val="00B0F0"/>
                </a:solidFill>
              </a:rPr>
              <a:t> </a:t>
            </a:r>
            <a:r>
              <a:rPr lang="en-US" sz="1600" dirty="0" err="1" smtClean="0">
                <a:solidFill>
                  <a:srgbClr val="00B0F0"/>
                </a:solidFill>
              </a:rPr>
              <a:t>albi</a:t>
            </a:r>
            <a:r>
              <a:rPr lang="en-US" sz="1600" dirty="0" smtClean="0">
                <a:solidFill>
                  <a:srgbClr val="00B0F0"/>
                </a:solidFill>
              </a:rPr>
              <a:t>. </a:t>
            </a:r>
            <a:endParaRPr lang="en-US" dirty="0" smtClean="0">
              <a:solidFill>
                <a:srgbClr val="00B0F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na-plina.jpg"/>
          <p:cNvPicPr>
            <a:picLocks noGrp="1" noChangeAspect="1"/>
          </p:cNvPicPr>
          <p:nvPr>
            <p:ph idx="1"/>
          </p:nvPr>
        </p:nvPicPr>
        <p:blipFill>
          <a:blip r:embed="rId2" cstate="print"/>
          <a:stretch>
            <a:fillRect/>
          </a:stretch>
        </p:blipFill>
        <p:spPr>
          <a:xfrm>
            <a:off x="0" y="0"/>
            <a:ext cx="9144000" cy="6858000"/>
          </a:xfrm>
        </p:spPr>
      </p:pic>
      <p:sp>
        <p:nvSpPr>
          <p:cNvPr id="5" name="TextBox 4"/>
          <p:cNvSpPr txBox="1"/>
          <p:nvPr/>
        </p:nvSpPr>
        <p:spPr>
          <a:xfrm>
            <a:off x="381000" y="457200"/>
            <a:ext cx="2057400" cy="3970318"/>
          </a:xfrm>
          <a:prstGeom prst="rect">
            <a:avLst/>
          </a:prstGeom>
          <a:noFill/>
        </p:spPr>
        <p:txBody>
          <a:bodyPr wrap="square" rtlCol="0">
            <a:spAutoFit/>
          </a:bodyPr>
          <a:lstStyle/>
          <a:p>
            <a:r>
              <a:rPr lang="it-IT" dirty="0" smtClean="0">
                <a:solidFill>
                  <a:schemeClr val="bg1"/>
                </a:solidFill>
              </a:rPr>
              <a:t>Luna are aspect accidentat ca si pamantul si contine mari, ape, orase, tari:</a:t>
            </a:r>
          </a:p>
          <a:p>
            <a:r>
              <a:rPr lang="it-IT" dirty="0" smtClean="0">
                <a:solidFill>
                  <a:schemeClr val="bg1"/>
                </a:solidFill>
              </a:rPr>
              <a:t>"La superficie sua mal cunosciuta</a:t>
            </a:r>
          </a:p>
          <a:p>
            <a:r>
              <a:rPr lang="it-IT" dirty="0" smtClean="0">
                <a:solidFill>
                  <a:schemeClr val="bg1"/>
                </a:solidFill>
              </a:rPr>
              <a:t>Dico ch'e pur come la terra istessa </a:t>
            </a:r>
          </a:p>
          <a:p>
            <a:r>
              <a:rPr lang="it-IT" dirty="0" smtClean="0">
                <a:solidFill>
                  <a:schemeClr val="bg1"/>
                </a:solidFill>
              </a:rPr>
              <a:t>Aspra, ineguale e tumida e scrignuta,</a:t>
            </a:r>
          </a:p>
          <a:p>
            <a:r>
              <a:rPr lang="it-IT" dirty="0" smtClean="0">
                <a:solidFill>
                  <a:schemeClr val="bg1"/>
                </a:solidFill>
              </a:rPr>
              <a:t>Concava in parte, in parte ancor convessa."</a:t>
            </a:r>
            <a:endParaRPr lang="it-IT" dirty="0">
              <a:solidFill>
                <a:schemeClr val="bg1"/>
              </a:solidFill>
            </a:endParaRPr>
          </a:p>
        </p:txBody>
      </p:sp>
      <p:sp>
        <p:nvSpPr>
          <p:cNvPr id="6" name="TextBox 5"/>
          <p:cNvSpPr txBox="1"/>
          <p:nvPr/>
        </p:nvSpPr>
        <p:spPr>
          <a:xfrm>
            <a:off x="2819400" y="228600"/>
            <a:ext cx="2057400" cy="369332"/>
          </a:xfrm>
          <a:prstGeom prst="rect">
            <a:avLst/>
          </a:prstGeom>
          <a:noFill/>
        </p:spPr>
        <p:txBody>
          <a:bodyPr wrap="square" rtlCol="0">
            <a:spAutoFit/>
          </a:bodyPr>
          <a:lstStyle/>
          <a:p>
            <a:endParaRPr lang="en-US" dirty="0"/>
          </a:p>
        </p:txBody>
      </p:sp>
      <p:sp>
        <p:nvSpPr>
          <p:cNvPr id="7" name="Rectangle 6"/>
          <p:cNvSpPr/>
          <p:nvPr/>
        </p:nvSpPr>
        <p:spPr>
          <a:xfrm>
            <a:off x="2286000" y="1447800"/>
            <a:ext cx="3810000" cy="3416320"/>
          </a:xfrm>
          <a:prstGeom prst="rect">
            <a:avLst/>
          </a:prstGeom>
        </p:spPr>
        <p:txBody>
          <a:bodyPr wrap="square">
            <a:spAutoFit/>
          </a:bodyPr>
          <a:lstStyle/>
          <a:p>
            <a:r>
              <a:rPr lang="en-US" dirty="0" smtClean="0">
                <a:solidFill>
                  <a:schemeClr val="accent6">
                    <a:lumMod val="20000"/>
                    <a:lumOff val="80000"/>
                  </a:schemeClr>
                </a:solidFill>
                <a:latin typeface="Arial" pitchFamily="34" charset="0"/>
                <a:cs typeface="Arial" pitchFamily="34" charset="0"/>
              </a:rPr>
              <a:t>Luna care </a:t>
            </a:r>
            <a:r>
              <a:rPr lang="en-US" dirty="0" err="1" smtClean="0">
                <a:solidFill>
                  <a:schemeClr val="accent6">
                    <a:lumMod val="20000"/>
                    <a:lumOff val="80000"/>
                  </a:schemeClr>
                </a:solidFill>
                <a:latin typeface="Arial" pitchFamily="34" charset="0"/>
                <a:cs typeface="Arial" pitchFamily="34" charset="0"/>
              </a:rPr>
              <a:t>veghează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curgerea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veacurilor</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veghează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si</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curgerea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gândurilor</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este</a:t>
            </a:r>
            <a:r>
              <a:rPr lang="en-US" dirty="0" smtClean="0">
                <a:solidFill>
                  <a:schemeClr val="accent6">
                    <a:lumMod val="20000"/>
                    <a:lumOff val="80000"/>
                  </a:schemeClr>
                </a:solidFill>
                <a:latin typeface="Arial" pitchFamily="34" charset="0"/>
                <a:cs typeface="Arial" pitchFamily="34" charset="0"/>
              </a:rPr>
              <a:t> o </a:t>
            </a:r>
            <a:r>
              <a:rPr lang="en-US" dirty="0" err="1" smtClean="0">
                <a:solidFill>
                  <a:schemeClr val="accent6">
                    <a:lumMod val="20000"/>
                    <a:lumOff val="80000"/>
                  </a:schemeClr>
                </a:solidFill>
                <a:latin typeface="Arial" pitchFamily="34" charset="0"/>
                <a:cs typeface="Arial" pitchFamily="34" charset="0"/>
              </a:rPr>
              <a:t>călăuză</a:t>
            </a:r>
            <a:r>
              <a:rPr lang="en-US" dirty="0" smtClean="0">
                <a:solidFill>
                  <a:schemeClr val="accent6">
                    <a:lumMod val="20000"/>
                    <a:lumOff val="80000"/>
                  </a:schemeClr>
                </a:solidFill>
                <a:latin typeface="Arial" pitchFamily="34" charset="0"/>
                <a:cs typeface="Arial" pitchFamily="34" charset="0"/>
              </a:rPr>
              <a:t> nu </a:t>
            </a:r>
            <a:r>
              <a:rPr lang="en-US" dirty="0" err="1" smtClean="0">
                <a:solidFill>
                  <a:schemeClr val="accent6">
                    <a:lumMod val="20000"/>
                    <a:lumOff val="80000"/>
                  </a:schemeClr>
                </a:solidFill>
                <a:latin typeface="Arial" pitchFamily="34" charset="0"/>
                <a:cs typeface="Arial" pitchFamily="34" charset="0"/>
              </a:rPr>
              <a:t>numai</a:t>
            </a:r>
            <a:r>
              <a:rPr lang="en-US" dirty="0" smtClean="0">
                <a:solidFill>
                  <a:schemeClr val="accent6">
                    <a:lumMod val="20000"/>
                    <a:lumOff val="80000"/>
                  </a:schemeClr>
                </a:solidFill>
                <a:latin typeface="Arial" pitchFamily="34" charset="0"/>
                <a:cs typeface="Arial" pitchFamily="34" charset="0"/>
              </a:rPr>
              <a:t> a </a:t>
            </a:r>
            <a:r>
              <a:rPr lang="en-US" dirty="0" err="1" smtClean="0">
                <a:solidFill>
                  <a:schemeClr val="accent6">
                    <a:lumMod val="20000"/>
                    <a:lumOff val="80000"/>
                  </a:schemeClr>
                </a:solidFill>
                <a:latin typeface="Arial" pitchFamily="34" charset="0"/>
                <a:cs typeface="Arial" pitchFamily="34" charset="0"/>
              </a:rPr>
              <a:t>nomazilor</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prin</a:t>
            </a:r>
            <a:r>
              <a:rPr lang="en-US" dirty="0" smtClean="0">
                <a:solidFill>
                  <a:schemeClr val="accent6">
                    <a:lumMod val="20000"/>
                    <a:lumOff val="80000"/>
                  </a:schemeClr>
                </a:solidFill>
                <a:latin typeface="Arial" pitchFamily="34" charset="0"/>
                <a:cs typeface="Arial" pitchFamily="34" charset="0"/>
              </a:rPr>
              <a:t> desert, </a:t>
            </a:r>
            <a:r>
              <a:rPr lang="en-US" dirty="0" err="1" smtClean="0">
                <a:solidFill>
                  <a:schemeClr val="accent6">
                    <a:lumMod val="20000"/>
                    <a:lumOff val="80000"/>
                  </a:schemeClr>
                </a:solidFill>
                <a:latin typeface="Arial" pitchFamily="34" charset="0"/>
                <a:cs typeface="Arial" pitchFamily="34" charset="0"/>
              </a:rPr>
              <a:t>ci</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si</a:t>
            </a:r>
            <a:r>
              <a:rPr lang="en-US" dirty="0" smtClean="0">
                <a:solidFill>
                  <a:schemeClr val="accent6">
                    <a:lumMod val="20000"/>
                    <a:lumOff val="80000"/>
                  </a:schemeClr>
                </a:solidFill>
                <a:latin typeface="Arial" pitchFamily="34" charset="0"/>
                <a:cs typeface="Arial" pitchFamily="34" charset="0"/>
              </a:rPr>
              <a:t> a </a:t>
            </a:r>
            <a:r>
              <a:rPr lang="en-US" dirty="0" err="1" smtClean="0">
                <a:solidFill>
                  <a:schemeClr val="accent6">
                    <a:lumMod val="20000"/>
                    <a:lumOff val="80000"/>
                  </a:schemeClr>
                </a:solidFill>
                <a:latin typeface="Arial" pitchFamily="34" charset="0"/>
                <a:cs typeface="Arial" pitchFamily="34" charset="0"/>
              </a:rPr>
              <a:t>omului</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dintotdeauna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pe</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căile</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nestiute</a:t>
            </a:r>
            <a:r>
              <a:rPr lang="en-US" dirty="0" smtClean="0">
                <a:solidFill>
                  <a:schemeClr val="accent6">
                    <a:lumMod val="20000"/>
                    <a:lumOff val="80000"/>
                  </a:schemeClr>
                </a:solidFill>
                <a:latin typeface="Arial" pitchFamily="34" charset="0"/>
                <a:cs typeface="Arial" pitchFamily="34" charset="0"/>
              </a:rPr>
              <a:t> ale </a:t>
            </a:r>
            <a:r>
              <a:rPr lang="en-US" dirty="0" err="1" smtClean="0">
                <a:solidFill>
                  <a:schemeClr val="accent6">
                    <a:lumMod val="20000"/>
                    <a:lumOff val="80000"/>
                  </a:schemeClr>
                </a:solidFill>
                <a:latin typeface="Arial" pitchFamily="34" charset="0"/>
                <a:cs typeface="Arial" pitchFamily="34" charset="0"/>
              </a:rPr>
              <a:t>cugetării</a:t>
            </a:r>
            <a:r>
              <a:rPr lang="en-US" dirty="0" smtClean="0">
                <a:solidFill>
                  <a:schemeClr val="accent6">
                    <a:lumMod val="20000"/>
                    <a:lumOff val="80000"/>
                  </a:schemeClr>
                </a:solidFill>
                <a:latin typeface="Arial" pitchFamily="34" charset="0"/>
                <a:cs typeface="Arial" pitchFamily="34" charset="0"/>
              </a:rPr>
              <a:t>; de </a:t>
            </a:r>
            <a:r>
              <a:rPr lang="en-US" dirty="0" err="1" smtClean="0">
                <a:solidFill>
                  <a:schemeClr val="accent6">
                    <a:lumMod val="20000"/>
                    <a:lumOff val="80000"/>
                  </a:schemeClr>
                </a:solidFill>
                <a:latin typeface="Arial" pitchFamily="34" charset="0"/>
                <a:cs typeface="Arial" pitchFamily="34" charset="0"/>
              </a:rPr>
              <a:t>aceea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luna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simbolizează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în</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egală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măsură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cunoasterea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prin</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reflectare</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cunoasterea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teoretică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ratională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iar</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noaptea</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guvernată</a:t>
            </a:r>
            <a:r>
              <a:rPr lang="en-US" dirty="0" smtClean="0">
                <a:solidFill>
                  <a:schemeClr val="accent6">
                    <a:lumMod val="20000"/>
                    <a:lumOff val="80000"/>
                  </a:schemeClr>
                </a:solidFill>
                <a:latin typeface="Arial" pitchFamily="34" charset="0"/>
                <a:cs typeface="Arial" pitchFamily="34" charset="0"/>
              </a:rPr>
              <a:t> de </a:t>
            </a:r>
            <a:r>
              <a:rPr lang="en-US" dirty="0" err="1" smtClean="0">
                <a:solidFill>
                  <a:schemeClr val="accent6">
                    <a:lumMod val="20000"/>
                    <a:lumOff val="80000"/>
                  </a:schemeClr>
                </a:solidFill>
                <a:latin typeface="Arial" pitchFamily="34" charset="0"/>
                <a:cs typeface="Arial" pitchFamily="34" charset="0"/>
              </a:rPr>
              <a:t>lună</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rămâne</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timpul</a:t>
            </a:r>
            <a:r>
              <a:rPr lang="en-US" dirty="0" smtClean="0">
                <a:solidFill>
                  <a:schemeClr val="accent6">
                    <a:lumMod val="20000"/>
                    <a:lumOff val="80000"/>
                  </a:schemeClr>
                </a:solidFill>
                <a:latin typeface="Arial" pitchFamily="34" charset="0"/>
                <a:cs typeface="Arial" pitchFamily="34" charset="0"/>
              </a:rPr>
              <a:t> </a:t>
            </a:r>
            <a:r>
              <a:rPr lang="en-US" dirty="0" err="1" smtClean="0">
                <a:solidFill>
                  <a:schemeClr val="accent6">
                    <a:lumMod val="20000"/>
                    <a:lumOff val="80000"/>
                  </a:schemeClr>
                </a:solidFill>
                <a:latin typeface="Arial" pitchFamily="34" charset="0"/>
                <a:cs typeface="Arial" pitchFamily="34" charset="0"/>
              </a:rPr>
              <a:t>predilect</a:t>
            </a:r>
            <a:r>
              <a:rPr lang="en-US" dirty="0" smtClean="0">
                <a:solidFill>
                  <a:schemeClr val="accent6">
                    <a:lumMod val="20000"/>
                    <a:lumOff val="80000"/>
                  </a:schemeClr>
                </a:solidFill>
                <a:latin typeface="Arial" pitchFamily="34" charset="0"/>
                <a:cs typeface="Arial" pitchFamily="34" charset="0"/>
              </a:rPr>
              <a:t> al </a:t>
            </a:r>
            <a:r>
              <a:rPr lang="en-US" dirty="0" err="1" smtClean="0">
                <a:solidFill>
                  <a:schemeClr val="accent6">
                    <a:lumMod val="20000"/>
                    <a:lumOff val="80000"/>
                  </a:schemeClr>
                </a:solidFill>
                <a:latin typeface="Arial" pitchFamily="34" charset="0"/>
                <a:cs typeface="Arial" pitchFamily="34" charset="0"/>
              </a:rPr>
              <a:t>reflectiei</a:t>
            </a:r>
            <a:r>
              <a:rPr lang="en-US" dirty="0" smtClean="0">
                <a:solidFill>
                  <a:schemeClr val="accent6">
                    <a:lumMod val="20000"/>
                    <a:lumOff val="80000"/>
                  </a:schemeClr>
                </a:solidFill>
                <a:latin typeface="Arial" pitchFamily="34" charset="0"/>
                <a:cs typeface="Arial" pitchFamily="34" charset="0"/>
              </a:rPr>
              <a:t>.</a:t>
            </a:r>
            <a:endParaRPr lang="en-US" dirty="0">
              <a:solidFill>
                <a:schemeClr val="accent6">
                  <a:lumMod val="20000"/>
                  <a:lumOff val="80000"/>
                </a:schemeClr>
              </a:solidFill>
              <a:latin typeface="Arial" pitchFamily="34" charset="0"/>
              <a:cs typeface="Arial" pitchFamily="34" charset="0"/>
            </a:endParaRPr>
          </a:p>
        </p:txBody>
      </p:sp>
      <p:sp>
        <p:nvSpPr>
          <p:cNvPr id="9" name="TextBox 8"/>
          <p:cNvSpPr txBox="1"/>
          <p:nvPr/>
        </p:nvSpPr>
        <p:spPr>
          <a:xfrm>
            <a:off x="6248400" y="228600"/>
            <a:ext cx="2743200" cy="5632311"/>
          </a:xfrm>
          <a:prstGeom prst="rect">
            <a:avLst/>
          </a:prstGeom>
          <a:noFill/>
        </p:spPr>
        <p:txBody>
          <a:bodyPr wrap="square" rtlCol="0">
            <a:spAutoFit/>
          </a:bodyPr>
          <a:lstStyle/>
          <a:p>
            <a:r>
              <a:rPr lang="en-US" b="1" i="1" dirty="0" err="1" smtClean="0">
                <a:solidFill>
                  <a:srgbClr val="FFFF00"/>
                </a:solidFill>
                <a:latin typeface="Arial Rounded MT Bold" pitchFamily="34" charset="0"/>
              </a:rPr>
              <a:t>Chiar</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dacă</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în</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creația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lui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Eminescu</a:t>
            </a:r>
            <a:r>
              <a:rPr lang="en-US" b="1" i="1" dirty="0" smtClean="0">
                <a:solidFill>
                  <a:srgbClr val="FFFF00"/>
                </a:solidFill>
                <a:latin typeface="Arial Rounded MT Bold" pitchFamily="34" charset="0"/>
              </a:rPr>
              <a:t> se pot </a:t>
            </a:r>
            <a:r>
              <a:rPr lang="en-US" b="1" i="1" dirty="0" err="1" smtClean="0">
                <a:solidFill>
                  <a:srgbClr val="FFFF00"/>
                </a:solidFill>
                <a:latin typeface="Arial Rounded MT Bold" pitchFamily="34" charset="0"/>
              </a:rPr>
              <a:t>întâlnii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multe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poezii</a:t>
            </a:r>
            <a:r>
              <a:rPr lang="en-US" b="1" i="1" dirty="0" smtClean="0">
                <a:solidFill>
                  <a:srgbClr val="FFFF00"/>
                </a:solidFill>
                <a:latin typeface="Arial Rounded MT Bold" pitchFamily="34" charset="0"/>
              </a:rPr>
              <a:t> care au </a:t>
            </a:r>
            <a:r>
              <a:rPr lang="en-US" b="1" i="1" dirty="0" err="1" smtClean="0">
                <a:solidFill>
                  <a:srgbClr val="FFFF00"/>
                </a:solidFill>
                <a:latin typeface="Arial Rounded MT Bold" pitchFamily="34" charset="0"/>
              </a:rPr>
              <a:t>înclinații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spre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meditație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spre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moarte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spre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prezentul</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decăzut</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în</a:t>
            </a:r>
            <a:r>
              <a:rPr lang="en-US" b="1" i="1" dirty="0" smtClean="0">
                <a:solidFill>
                  <a:srgbClr val="FFFF00"/>
                </a:solidFill>
                <a:latin typeface="Arial Rounded MT Bold" pitchFamily="34" charset="0"/>
              </a:rPr>
              <a:t> care </a:t>
            </a:r>
            <a:r>
              <a:rPr lang="en-US" b="1" i="1" dirty="0" err="1" smtClean="0">
                <a:solidFill>
                  <a:srgbClr val="FFFF00"/>
                </a:solidFill>
                <a:latin typeface="Arial Rounded MT Bold" pitchFamily="34" charset="0"/>
              </a:rPr>
              <a:t>trăiește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poetul</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totuși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majoritatea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poeziilor</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lui</a:t>
            </a:r>
            <a:r>
              <a:rPr lang="en-US" b="1" i="1" dirty="0" smtClean="0">
                <a:solidFill>
                  <a:srgbClr val="FFFF00"/>
                </a:solidFill>
                <a:latin typeface="Arial Rounded MT Bold" pitchFamily="34" charset="0"/>
              </a:rPr>
              <a:t> se </a:t>
            </a:r>
            <a:r>
              <a:rPr lang="en-US" b="1" i="1" dirty="0" err="1" smtClean="0">
                <a:solidFill>
                  <a:srgbClr val="FFFF00"/>
                </a:solidFill>
                <a:latin typeface="Arial Rounded MT Bold" pitchFamily="34" charset="0"/>
              </a:rPr>
              <a:t>referă</a:t>
            </a:r>
            <a:r>
              <a:rPr lang="en-US" b="1" i="1" dirty="0" smtClean="0">
                <a:solidFill>
                  <a:srgbClr val="FFFF00"/>
                </a:solidFill>
                <a:latin typeface="Arial Rounded MT Bold" pitchFamily="34" charset="0"/>
              </a:rPr>
              <a:t> la </a:t>
            </a:r>
            <a:r>
              <a:rPr lang="en-US" b="1" i="1" dirty="0" err="1" smtClean="0">
                <a:solidFill>
                  <a:srgbClr val="FFFF00"/>
                </a:solidFill>
                <a:latin typeface="Arial Rounded MT Bold" pitchFamily="34" charset="0"/>
              </a:rPr>
              <a:t>iubire</a:t>
            </a:r>
            <a:r>
              <a:rPr lang="en-US" b="1" i="1" dirty="0" smtClean="0">
                <a:solidFill>
                  <a:srgbClr val="FFFF00"/>
                </a:solidFill>
                <a:latin typeface="Arial Rounded MT Bold" pitchFamily="34" charset="0"/>
              </a:rPr>
              <a:t> .</a:t>
            </a:r>
          </a:p>
          <a:p>
            <a:r>
              <a:rPr lang="en-US" b="1" i="1" dirty="0" err="1" smtClean="0">
                <a:solidFill>
                  <a:srgbClr val="FFFF00"/>
                </a:solidFill>
                <a:latin typeface="Arial Rounded MT Bold" pitchFamily="34" charset="0"/>
              </a:rPr>
              <a:t>Natura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și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iubirea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sunt</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temele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preferate</a:t>
            </a:r>
            <a:r>
              <a:rPr lang="en-US" b="1" i="1" dirty="0" smtClean="0">
                <a:solidFill>
                  <a:srgbClr val="FFFF00"/>
                </a:solidFill>
                <a:latin typeface="Arial Rounded MT Bold" pitchFamily="34" charset="0"/>
              </a:rPr>
              <a:t> ale </a:t>
            </a:r>
            <a:r>
              <a:rPr lang="en-US" b="1" i="1" dirty="0" err="1" smtClean="0">
                <a:solidFill>
                  <a:srgbClr val="FFFF00"/>
                </a:solidFill>
                <a:latin typeface="Arial Rounded MT Bold" pitchFamily="34" charset="0"/>
              </a:rPr>
              <a:t>poeziei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eminesciene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ele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găsindu</a:t>
            </a:r>
            <a:r>
              <a:rPr lang="en-US" b="1" i="1" dirty="0" smtClean="0">
                <a:solidFill>
                  <a:srgbClr val="FFFF00"/>
                </a:solidFill>
                <a:latin typeface="Arial Rounded MT Bold" pitchFamily="34" charset="0"/>
              </a:rPr>
              <a:t>-se </a:t>
            </a:r>
            <a:r>
              <a:rPr lang="en-US" b="1" i="1" dirty="0" err="1" smtClean="0">
                <a:solidFill>
                  <a:srgbClr val="FFFF00"/>
                </a:solidFill>
                <a:latin typeface="Arial Rounded MT Bold" pitchFamily="34" charset="0"/>
              </a:rPr>
              <a:t>mereu</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alăturate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unde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este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iubire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întotdeauna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va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fi</a:t>
            </a:r>
            <a:r>
              <a:rPr lang="en-US" b="1" i="1" dirty="0" smtClean="0">
                <a:solidFill>
                  <a:srgbClr val="FFFF00"/>
                </a:solidFill>
                <a:latin typeface="Arial Rounded MT Bold" pitchFamily="34" charset="0"/>
              </a:rPr>
              <a:t> o </a:t>
            </a:r>
            <a:r>
              <a:rPr lang="en-US" b="1" i="1" dirty="0" err="1" smtClean="0">
                <a:solidFill>
                  <a:srgbClr val="FFFF00"/>
                </a:solidFill>
                <a:latin typeface="Arial Rounded MT Bold" pitchFamily="34" charset="0"/>
              </a:rPr>
              <a:t>pădure</a:t>
            </a:r>
            <a:r>
              <a:rPr lang="en-US" b="1" i="1" dirty="0" smtClean="0">
                <a:solidFill>
                  <a:srgbClr val="FFFF00"/>
                </a:solidFill>
                <a:latin typeface="Arial Rounded MT Bold" pitchFamily="34" charset="0"/>
              </a:rPr>
              <a:t> care </a:t>
            </a:r>
            <a:r>
              <a:rPr lang="en-US" b="1" i="1" dirty="0" err="1" smtClean="0">
                <a:solidFill>
                  <a:srgbClr val="FFFF00"/>
                </a:solidFill>
                <a:latin typeface="Arial Rounded MT Bold" pitchFamily="34" charset="0"/>
              </a:rPr>
              <a:t>să</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ofere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iubiților</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intimitate</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vor</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fi</a:t>
            </a:r>
            <a:r>
              <a:rPr lang="en-US" b="1" i="1" dirty="0" smtClean="0">
                <a:solidFill>
                  <a:srgbClr val="FFFF00"/>
                </a:solidFill>
                <a:latin typeface="Arial Rounded MT Bold" pitchFamily="34" charset="0"/>
              </a:rPr>
              <a:t> stele, </a:t>
            </a:r>
            <a:r>
              <a:rPr lang="en-US" b="1" i="1" dirty="0" err="1" smtClean="0">
                <a:solidFill>
                  <a:srgbClr val="FFFF00"/>
                </a:solidFill>
                <a:latin typeface="Arial Rounded MT Bold" pitchFamily="34" charset="0"/>
              </a:rPr>
              <a:t>va</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fi</a:t>
            </a:r>
            <a:r>
              <a:rPr lang="en-US" b="1" i="1" dirty="0" smtClean="0">
                <a:solidFill>
                  <a:srgbClr val="FFFF00"/>
                </a:solidFill>
                <a:latin typeface="Arial Rounded MT Bold" pitchFamily="34" charset="0"/>
              </a:rPr>
              <a:t> </a:t>
            </a:r>
            <a:r>
              <a:rPr lang="en-US" b="1" i="1" dirty="0" err="1" smtClean="0">
                <a:solidFill>
                  <a:srgbClr val="FFFF00"/>
                </a:solidFill>
                <a:latin typeface="Arial Rounded MT Bold" pitchFamily="34" charset="0"/>
              </a:rPr>
              <a:t>luna</a:t>
            </a:r>
            <a:r>
              <a:rPr lang="en-US" b="1" i="1" dirty="0" smtClean="0">
                <a:solidFill>
                  <a:srgbClr val="FFFF00"/>
                </a:solidFill>
                <a:latin typeface="Arial Rounded MT Bold" pitchFamily="34" charset="0"/>
              </a:rPr>
              <a:t>.</a:t>
            </a:r>
            <a:endParaRPr lang="en-US" b="1" i="1" dirty="0">
              <a:solidFill>
                <a:srgbClr val="FFFF00"/>
              </a:solidFill>
              <a:latin typeface="Arial Rounded MT Bold"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tograf-nunti-iasi-daniel-condurachi-eclipsa-totala-de-luna-iasi-20110616-v03-1.jpg"/>
          <p:cNvPicPr>
            <a:picLocks noGrp="1" noChangeAspect="1"/>
          </p:cNvPicPr>
          <p:nvPr>
            <p:ph idx="1"/>
          </p:nvPr>
        </p:nvPicPr>
        <p:blipFill>
          <a:blip r:embed="rId2" cstate="print"/>
          <a:stretch>
            <a:fillRect/>
          </a:stretch>
        </p:blipFill>
        <p:spPr>
          <a:xfrm>
            <a:off x="0" y="0"/>
            <a:ext cx="9144000" cy="6857999"/>
          </a:xfrm>
        </p:spPr>
      </p:pic>
      <p:sp>
        <p:nvSpPr>
          <p:cNvPr id="5" name="TextBox 4"/>
          <p:cNvSpPr txBox="1"/>
          <p:nvPr/>
        </p:nvSpPr>
        <p:spPr>
          <a:xfrm>
            <a:off x="533400" y="304800"/>
            <a:ext cx="2362200" cy="5078313"/>
          </a:xfrm>
          <a:prstGeom prst="rect">
            <a:avLst/>
          </a:prstGeom>
          <a:noFill/>
        </p:spPr>
        <p:txBody>
          <a:bodyPr wrap="square" rtlCol="0">
            <a:spAutoFit/>
          </a:bodyPr>
          <a:lstStyle/>
          <a:p>
            <a:r>
              <a:rPr lang="ro-RO" dirty="0" smtClean="0">
                <a:ln>
                  <a:solidFill>
                    <a:schemeClr val="accent2">
                      <a:lumMod val="40000"/>
                      <a:lumOff val="60000"/>
                    </a:schemeClr>
                  </a:solidFill>
                </a:ln>
                <a:solidFill>
                  <a:schemeClr val="accent6">
                    <a:lumMod val="20000"/>
                    <a:lumOff val="80000"/>
                  </a:schemeClr>
                </a:solidFill>
              </a:rPr>
              <a:t>Luna este insa martorul momentelor de sensibilitate umana. La adapostul luminii sale se nasc, traiesc si mor sentimente, sufletul omului se zbuciuma, timpul trece. In acest cadru natural apar dorinte ("Sa plutim cuprinsi de farmec / Sub lumina blandei lune "), stari de complicitate cu indragostitii ("Sus in codri de pe dealuri / Luna blanda tine straja "), </a:t>
            </a:r>
            <a:endParaRPr lang="en-US" dirty="0">
              <a:ln>
                <a:solidFill>
                  <a:schemeClr val="accent2">
                    <a:lumMod val="40000"/>
                    <a:lumOff val="60000"/>
                  </a:schemeClr>
                </a:solidFill>
              </a:ln>
              <a:solidFill>
                <a:schemeClr val="accent6">
                  <a:lumMod val="20000"/>
                  <a:lumOff val="80000"/>
                </a:schemeClr>
              </a:solidFill>
            </a:endParaRPr>
          </a:p>
        </p:txBody>
      </p:sp>
      <p:sp>
        <p:nvSpPr>
          <p:cNvPr id="6" name="TextBox 5"/>
          <p:cNvSpPr txBox="1"/>
          <p:nvPr/>
        </p:nvSpPr>
        <p:spPr>
          <a:xfrm>
            <a:off x="3124200" y="381000"/>
            <a:ext cx="2590800" cy="3693319"/>
          </a:xfrm>
          <a:prstGeom prst="rect">
            <a:avLst/>
          </a:prstGeom>
          <a:noFill/>
        </p:spPr>
        <p:txBody>
          <a:bodyPr wrap="square" rtlCol="0">
            <a:spAutoFit/>
          </a:bodyPr>
          <a:lstStyle/>
          <a:p>
            <a:r>
              <a:rPr lang="ro-RO" dirty="0" smtClean="0">
                <a:ln>
                  <a:solidFill>
                    <a:schemeClr val="accent2">
                      <a:lumMod val="40000"/>
                      <a:lumOff val="60000"/>
                    </a:schemeClr>
                  </a:solidFill>
                </a:ln>
                <a:solidFill>
                  <a:schemeClr val="accent1"/>
                </a:solidFill>
              </a:rPr>
              <a:t>stari de veghe discreta ("Pe bolta alburie o stea nu se arata / Departe doara luna cea galbena o pata ") sau referiri la prudenta ("Asadar, cand plin de visuri urmaresti vreo femeie / Pe cand luna, scut de aur, straluceste prin alee / ...Nu uita ca doamna are minte scurta, haine lungi").</a:t>
            </a:r>
            <a:endParaRPr lang="en-US" dirty="0">
              <a:solidFill>
                <a:schemeClr val="accent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587</Words>
  <Application>Microsoft Office PowerPoint</Application>
  <PresentationFormat>On-screen Show (4:3)</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p:lastModifiedBy>
  <cp:revision>9</cp:revision>
  <dcterms:created xsi:type="dcterms:W3CDTF">2006-08-16T00:00:00Z</dcterms:created>
  <dcterms:modified xsi:type="dcterms:W3CDTF">2011-11-07T15:36:09Z</dcterms:modified>
</cp:coreProperties>
</file>